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58" r:id="rId3"/>
    <p:sldId id="259" r:id="rId4"/>
    <p:sldId id="257" r:id="rId5"/>
  </p:sldIdLst>
  <p:sldSz cx="9144000" cy="6858000" type="screen4x3"/>
  <p:notesSz cx="7100888" cy="102330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2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7052" cy="511651"/>
          </a:xfrm>
          <a:prstGeom prst="rect">
            <a:avLst/>
          </a:prstGeom>
        </p:spPr>
        <p:txBody>
          <a:bodyPr vert="horz" lIns="99041" tIns="49521" rIns="99041" bIns="49521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2193" y="1"/>
            <a:ext cx="3077052" cy="511651"/>
          </a:xfrm>
          <a:prstGeom prst="rect">
            <a:avLst/>
          </a:prstGeom>
        </p:spPr>
        <p:txBody>
          <a:bodyPr vert="horz" lIns="99041" tIns="49521" rIns="99041" bIns="49521" rtlCol="0"/>
          <a:lstStyle>
            <a:lvl1pPr algn="r">
              <a:defRPr sz="1300"/>
            </a:lvl1pPr>
          </a:lstStyle>
          <a:p>
            <a:fld id="{2D7EABBA-72FF-4C93-ACF1-906E62390D3E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16512" cy="383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1" tIns="49521" rIns="99041" bIns="495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10090" y="4860688"/>
            <a:ext cx="5680710" cy="4604861"/>
          </a:xfrm>
          <a:prstGeom prst="rect">
            <a:avLst/>
          </a:prstGeom>
        </p:spPr>
        <p:txBody>
          <a:bodyPr vert="horz" lIns="99041" tIns="49521" rIns="99041" bIns="49521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052" cy="511651"/>
          </a:xfrm>
          <a:prstGeom prst="rect">
            <a:avLst/>
          </a:prstGeom>
        </p:spPr>
        <p:txBody>
          <a:bodyPr vert="horz" lIns="99041" tIns="49521" rIns="99041" bIns="49521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2193" y="9719598"/>
            <a:ext cx="3077052" cy="511651"/>
          </a:xfrm>
          <a:prstGeom prst="rect">
            <a:avLst/>
          </a:prstGeom>
        </p:spPr>
        <p:txBody>
          <a:bodyPr vert="horz" lIns="99041" tIns="49521" rIns="99041" bIns="49521" rtlCol="0" anchor="b"/>
          <a:lstStyle>
            <a:lvl1pPr algn="r">
              <a:defRPr sz="1300"/>
            </a:lvl1pPr>
          </a:lstStyle>
          <a:p>
            <a:fld id="{008D6432-443B-40F7-9206-1EBDA4431C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195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F8A233-E7E4-42EE-9272-5F7489E41087}" type="slidenum">
              <a:rPr lang="uk-UA" smtClean="0"/>
              <a:pPr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0130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I:\&#1055;&#1088;&#1077;&#1079;&#1077;&#1085;&#1090;&#1072;&#1094;&#1110;&#1103;%20&#1087;&#1077;&#1088;&#1077;&#1088;&#1086;&#1073;\&#1063;&#1072;&#1081;&#1082;&#1086;&#1074;&#1089;&#1100;&#1082;&#1080;&#1081;2.wav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2" descr="C:\Documents and Settings\АДМ\Рабочий стол\111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4763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Чайковський2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-152400" y="-152400"/>
            <a:ext cx="152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1798" name="Text Box 6"/>
          <p:cNvSpPr txBox="1">
            <a:spLocks noChangeArrowheads="1"/>
          </p:cNvSpPr>
          <p:nvPr/>
        </p:nvSpPr>
        <p:spPr bwMode="auto">
          <a:xfrm>
            <a:off x="0" y="2643182"/>
            <a:ext cx="65055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3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itchFamily="66" charset="0"/>
              </a:rPr>
              <a:t>ВОЛИНСЬКИЙ  ОБЛАСНИЙ</a:t>
            </a:r>
          </a:p>
          <a:p>
            <a:pPr algn="ctr">
              <a:defRPr/>
            </a:pPr>
            <a:r>
              <a:rPr lang="uk-UA" sz="3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itchFamily="66" charset="0"/>
              </a:rPr>
              <a:t>ЕКОЛОГО -НАТУРАЛІСТИЧНИЙ</a:t>
            </a:r>
          </a:p>
          <a:p>
            <a:pPr algn="ctr">
              <a:defRPr/>
            </a:pPr>
            <a:r>
              <a:rPr lang="uk-UA" sz="32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itchFamily="66" charset="0"/>
              </a:rPr>
              <a:t>ЦЕНТР</a:t>
            </a:r>
          </a:p>
        </p:txBody>
      </p:sp>
      <p:pic>
        <p:nvPicPr>
          <p:cNvPr id="18434" name="Picture 2" descr="C:\Documents and Settings\Admin\Рабочий стол\юля\фони\nadpis5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6198" y="0"/>
            <a:ext cx="8867802" cy="2298342"/>
          </a:xfrm>
          <a:prstGeom prst="rect">
            <a:avLst/>
          </a:prstGeom>
          <a:noFill/>
        </p:spPr>
      </p:pic>
      <p:sp>
        <p:nvSpPr>
          <p:cNvPr id="161797" name="Text Box 5"/>
          <p:cNvSpPr txBox="1">
            <a:spLocks noChangeArrowheads="1"/>
          </p:cNvSpPr>
          <p:nvPr/>
        </p:nvSpPr>
        <p:spPr bwMode="auto">
          <a:xfrm>
            <a:off x="2428860" y="785794"/>
            <a:ext cx="47452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uk-UA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itchFamily="66" charset="0"/>
              </a:rPr>
              <a:t>ВОЛИНСЬКА ОБЛАСНА РАДА</a:t>
            </a:r>
            <a:endParaRPr lang="uk-UA" sz="2800" b="1" dirty="0">
              <a:effectLst>
                <a:outerShdw blurRad="38100" dist="38100" dir="2700000" algn="tl">
                  <a:srgbClr val="FFFFFF"/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10" name="Picture 6" descr="C:\Documents and Settings\Admin\Рабочий стол\19073130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0333555" flipH="1">
            <a:off x="329996" y="4064606"/>
            <a:ext cx="1226733" cy="1359220"/>
          </a:xfrm>
          <a:prstGeom prst="rect">
            <a:avLst/>
          </a:prstGeom>
          <a:noFill/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982" y="1844824"/>
            <a:ext cx="2742018" cy="2664296"/>
          </a:xfrm>
          <a:prstGeom prst="rect">
            <a:avLst/>
          </a:prstGeom>
        </p:spPr>
      </p:pic>
    </p:spTree>
  </p:cSld>
  <p:clrMapOvr>
    <a:masterClrMapping/>
  </p:clrMapOvr>
  <p:transition advTm="725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37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\Рабочий стол\юля\blur_7190-44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540" y="0"/>
            <a:ext cx="916654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357554" y="428604"/>
            <a:ext cx="2143140" cy="4286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ВОЕНЦ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143108" y="2071678"/>
            <a:ext cx="1428760" cy="42862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Платформа екології</a:t>
            </a:r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179487" y="5394168"/>
            <a:ext cx="1428760" cy="42862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Платформа біології</a:t>
            </a:r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85720" y="2071678"/>
            <a:ext cx="1428760" cy="42862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Платформа зоології</a:t>
            </a:r>
            <a:endParaRPr lang="ru-RU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857356" y="2571744"/>
            <a:ext cx="1785950" cy="121444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endParaRPr lang="uk-UA" sz="1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uk-UA" sz="1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uk-UA" sz="1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Учнівські лісництва – 5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Агітбригади – 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89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Екологічні стежки – 4</a:t>
            </a:r>
            <a:r>
              <a:rPr lang="en-US" sz="11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110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uk-UA" sz="11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Школи екологічного виховання – 3.</a:t>
            </a: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1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uk-UA" sz="11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1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uk-UA" sz="11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 rot="5400000">
            <a:off x="2732474" y="2518163"/>
            <a:ext cx="2536049" cy="7143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42844" y="2571744"/>
            <a:ext cx="1643074" cy="192882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Куточки живої </a:t>
            </a:r>
          </a:p>
          <a:p>
            <a:r>
              <a:rPr lang="uk-UA" sz="1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 природи </a:t>
            </a:r>
            <a:r>
              <a:rPr lang="uk-UA" sz="110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1100" smtClean="0">
                <a:latin typeface="Times New Roman" pitchFamily="18" charset="0"/>
                <a:cs typeface="Times New Roman" pitchFamily="18" charset="0"/>
              </a:rPr>
              <a:t>35</a:t>
            </a:r>
            <a:r>
              <a:rPr lang="uk-UA" sz="110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uk-UA" sz="1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Сімейні комплекси </a:t>
            </a:r>
          </a:p>
          <a:p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  ВРХ – 4;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Птахоферми - 6;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Родинні кролеферми –  </a:t>
            </a:r>
          </a:p>
          <a:p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 26;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Сімейні міні-ферми –</a:t>
            </a:r>
          </a:p>
          <a:p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 13;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Сімейні равликові</a:t>
            </a:r>
          </a:p>
          <a:p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 ферми  - 2.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893735" y="5822796"/>
            <a:ext cx="1928826" cy="10001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GLOBE 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майданчики –   15;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Фенологічна кампанія “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GLOBE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5 закладів;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0" y="5143512"/>
            <a:ext cx="1785950" cy="17144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НДЗД – 45;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Трудові аграрні об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єднання – 15;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Шкільні сади – 29;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Куточки (55), Музеї (4)         </a:t>
            </a:r>
          </a:p>
          <a:p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  Хліба;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Теплиці – 5;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Парники – 15;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Теплі грядки </a:t>
            </a:r>
            <a:r>
              <a:rPr lang="uk-UA" sz="1100" dirty="0" err="1" smtClean="0">
                <a:latin typeface="Times New Roman" pitchFamily="18" charset="0"/>
                <a:cs typeface="Times New Roman" pitchFamily="18" charset="0"/>
              </a:rPr>
              <a:t>Розума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– 13;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Компостери – 6.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Прямая со стрелкой 20"/>
          <p:cNvCxnSpPr>
            <a:endCxn id="5" idx="0"/>
          </p:cNvCxnSpPr>
          <p:nvPr/>
        </p:nvCxnSpPr>
        <p:spPr>
          <a:xfrm rot="5400000">
            <a:off x="4321967" y="1035827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0800000" flipV="1">
            <a:off x="928662" y="1571612"/>
            <a:ext cx="3502050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5" idx="2"/>
            <a:endCxn id="6" idx="0"/>
          </p:cNvCxnSpPr>
          <p:nvPr/>
        </p:nvCxnSpPr>
        <p:spPr>
          <a:xfrm rot="5400000">
            <a:off x="3393273" y="1035827"/>
            <a:ext cx="500066" cy="15716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16200000" flipH="1">
            <a:off x="5357818" y="571480"/>
            <a:ext cx="1571636" cy="32861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45" name="Picture 3" descr="C:\Documents and Settings\ВОЕНЦ\Рабочий стол\хакатон 2019\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643074" cy="2034282"/>
          </a:xfrm>
          <a:prstGeom prst="rect">
            <a:avLst/>
          </a:prstGeom>
          <a:noFill/>
        </p:spPr>
      </p:pic>
      <p:sp>
        <p:nvSpPr>
          <p:cNvPr id="46" name="Прямоугольник 45"/>
          <p:cNvSpPr/>
          <p:nvPr/>
        </p:nvSpPr>
        <p:spPr>
          <a:xfrm>
            <a:off x="1643042" y="142852"/>
            <a:ext cx="3929090" cy="78581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Безперервна екологічна освіта Волинського обласного еколого-натуралістичного центру в області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7143768" y="0"/>
            <a:ext cx="1500198" cy="4286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ОТГ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1" name="Прямая со стрелкой 60"/>
          <p:cNvCxnSpPr/>
          <p:nvPr/>
        </p:nvCxnSpPr>
        <p:spPr>
          <a:xfrm flipV="1">
            <a:off x="5572132" y="285728"/>
            <a:ext cx="1500198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Прямоугольник 69"/>
          <p:cNvSpPr/>
          <p:nvPr/>
        </p:nvSpPr>
        <p:spPr>
          <a:xfrm>
            <a:off x="6628510" y="535762"/>
            <a:ext cx="2500330" cy="485840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100" b="1" dirty="0" err="1"/>
              <a:t>Володимир-Волинський</a:t>
            </a:r>
            <a:r>
              <a:rPr lang="ru-RU" sz="1100" b="1" dirty="0"/>
              <a:t> район</a:t>
            </a:r>
            <a:endParaRPr lang="ru-RU" sz="1100" dirty="0"/>
          </a:p>
          <a:p>
            <a:r>
              <a:rPr lang="ru-RU" sz="1100" dirty="0" err="1"/>
              <a:t>Володимир-Волинська</a:t>
            </a:r>
            <a:r>
              <a:rPr lang="ru-RU" sz="1100" dirty="0"/>
              <a:t> </a:t>
            </a:r>
            <a:r>
              <a:rPr lang="ru-RU" sz="1100" dirty="0" smtClean="0"/>
              <a:t>; </a:t>
            </a:r>
            <a:r>
              <a:rPr lang="ru-RU" sz="1100" dirty="0" err="1" smtClean="0"/>
              <a:t>Затурцівська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Зимненська</a:t>
            </a:r>
            <a:r>
              <a:rPr lang="ru-RU" sz="1100" dirty="0"/>
              <a:t>;</a:t>
            </a:r>
            <a:r>
              <a:rPr lang="ru-RU" sz="1100" dirty="0" smtClean="0"/>
              <a:t> </a:t>
            </a:r>
            <a:r>
              <a:rPr lang="ru-RU" sz="1100" dirty="0" err="1" smtClean="0"/>
              <a:t>Іваничівська</a:t>
            </a:r>
            <a:r>
              <a:rPr lang="ru-RU" sz="1100" dirty="0" smtClean="0"/>
              <a:t> </a:t>
            </a:r>
            <a:r>
              <a:rPr lang="ru-RU" sz="1100" dirty="0"/>
              <a:t>;</a:t>
            </a:r>
          </a:p>
          <a:p>
            <a:r>
              <a:rPr lang="ru-RU" sz="1100" dirty="0" err="1" smtClean="0"/>
              <a:t>Литовезька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Локачинська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Нововолинська</a:t>
            </a:r>
            <a:r>
              <a:rPr lang="ru-RU" sz="1100" dirty="0" smtClean="0"/>
              <a:t> ; </a:t>
            </a:r>
            <a:r>
              <a:rPr lang="ru-RU" sz="1100" dirty="0" err="1" smtClean="0"/>
              <a:t>Оваднівська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Павлівська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Поромівська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Устилузька</a:t>
            </a:r>
            <a:r>
              <a:rPr lang="ru-RU" sz="1100" dirty="0" smtClean="0"/>
              <a:t>;</a:t>
            </a:r>
          </a:p>
          <a:p>
            <a:r>
              <a:rPr lang="ru-RU" sz="1100" b="1" dirty="0" err="1" smtClean="0"/>
              <a:t>Камінь-Каширський</a:t>
            </a:r>
            <a:r>
              <a:rPr lang="ru-RU" sz="1100" b="1" dirty="0" smtClean="0"/>
              <a:t> </a:t>
            </a:r>
            <a:r>
              <a:rPr lang="ru-RU" sz="1100" b="1" dirty="0"/>
              <a:t>район</a:t>
            </a:r>
            <a:endParaRPr lang="ru-RU" sz="1100" dirty="0"/>
          </a:p>
          <a:p>
            <a:r>
              <a:rPr lang="ru-RU" sz="1100" dirty="0" err="1"/>
              <a:t>Камінь-Каширська</a:t>
            </a:r>
            <a:r>
              <a:rPr lang="ru-RU" sz="1100" dirty="0"/>
              <a:t> </a:t>
            </a:r>
            <a:r>
              <a:rPr lang="ru-RU" sz="1100" dirty="0" smtClean="0"/>
              <a:t>; </a:t>
            </a:r>
            <a:r>
              <a:rPr lang="ru-RU" sz="1100" dirty="0" err="1" smtClean="0"/>
              <a:t>Любешівська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Маневицька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Прилісненська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Сошичненська</a:t>
            </a:r>
            <a:r>
              <a:rPr lang="ru-RU" sz="1100" dirty="0" smtClean="0"/>
              <a:t> </a:t>
            </a:r>
          </a:p>
          <a:p>
            <a:r>
              <a:rPr lang="ru-RU" sz="1100" b="1" dirty="0" err="1" smtClean="0"/>
              <a:t>Ковельський</a:t>
            </a:r>
            <a:r>
              <a:rPr lang="ru-RU" sz="1100" b="1" dirty="0" smtClean="0"/>
              <a:t> </a:t>
            </a:r>
            <a:r>
              <a:rPr lang="ru-RU" sz="1100" b="1" dirty="0"/>
              <a:t>район </a:t>
            </a:r>
            <a:endParaRPr lang="ru-RU" sz="1100" dirty="0"/>
          </a:p>
          <a:p>
            <a:r>
              <a:rPr lang="ru-RU" sz="1100" dirty="0" err="1" smtClean="0"/>
              <a:t>Велимченська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Велицька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Вишнівська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Голобська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Головненська</a:t>
            </a:r>
            <a:r>
              <a:rPr lang="ru-RU" sz="1100" dirty="0"/>
              <a:t>;</a:t>
            </a:r>
          </a:p>
          <a:p>
            <a:r>
              <a:rPr lang="ru-RU" sz="1100" dirty="0" err="1" smtClean="0"/>
              <a:t>Дубечненська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Дубівська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Заболоттівська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Забродівська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Ковельська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Колодяжненська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Луківська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Люблинецька</a:t>
            </a:r>
            <a:r>
              <a:rPr lang="ru-RU" sz="1100" dirty="0" smtClean="0"/>
              <a:t>;</a:t>
            </a:r>
          </a:p>
          <a:p>
            <a:r>
              <a:rPr lang="ru-RU" sz="1100" dirty="0" err="1" smtClean="0"/>
              <a:t>Любомльська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Поворська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Ратнівська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Рівненська</a:t>
            </a:r>
            <a:r>
              <a:rPr lang="ru-RU" sz="1100" dirty="0"/>
              <a:t>;</a:t>
            </a:r>
            <a:r>
              <a:rPr lang="ru-RU" sz="1100" dirty="0" smtClean="0"/>
              <a:t> </a:t>
            </a:r>
            <a:r>
              <a:rPr lang="ru-RU" sz="1100" dirty="0" err="1" smtClean="0"/>
              <a:t>Самарівська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Сереховичівська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Смідинська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Старовижівська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Турійська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Шацька</a:t>
            </a:r>
            <a:r>
              <a:rPr lang="ru-RU" sz="1100" dirty="0" smtClean="0"/>
              <a:t>; </a:t>
            </a:r>
            <a:r>
              <a:rPr lang="ru-RU" sz="1100" b="1" dirty="0" err="1" smtClean="0"/>
              <a:t>Луцький</a:t>
            </a:r>
            <a:r>
              <a:rPr lang="ru-RU" sz="1100" b="1" dirty="0" smtClean="0"/>
              <a:t> район</a:t>
            </a:r>
            <a:endParaRPr lang="ru-RU" sz="1100" dirty="0"/>
          </a:p>
          <a:p>
            <a:r>
              <a:rPr lang="ru-RU" sz="1100" dirty="0" err="1" smtClean="0"/>
              <a:t>Берестечківська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Боратинська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Городищенська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Горохівська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Рожищенська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Доросинівська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Ківерцівська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Колківська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Копачівська</a:t>
            </a:r>
            <a:r>
              <a:rPr lang="ru-RU" sz="1100" dirty="0"/>
              <a:t>;</a:t>
            </a:r>
            <a:r>
              <a:rPr lang="ru-RU" sz="1100" dirty="0" smtClean="0"/>
              <a:t> </a:t>
            </a:r>
            <a:r>
              <a:rPr lang="ru-RU" sz="1100" dirty="0" err="1" smtClean="0"/>
              <a:t>Луцька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Мар’янівська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Олицька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Підгайцівська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Торчинська</a:t>
            </a:r>
            <a:r>
              <a:rPr lang="ru-RU" sz="1100" dirty="0" smtClean="0"/>
              <a:t>; </a:t>
            </a:r>
            <a:r>
              <a:rPr lang="ru-RU" sz="1100" dirty="0" err="1" smtClean="0"/>
              <a:t>Цуманська</a:t>
            </a:r>
            <a:r>
              <a:rPr lang="ru-RU" sz="1100" dirty="0"/>
              <a:t>.</a:t>
            </a:r>
            <a:endParaRPr lang="uk-UA" sz="11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3" name="Прямая со стрелкой 72"/>
          <p:cNvCxnSpPr/>
          <p:nvPr/>
        </p:nvCxnSpPr>
        <p:spPr>
          <a:xfrm flipV="1">
            <a:off x="5500694" y="642918"/>
            <a:ext cx="1143008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3357554" y="1142984"/>
            <a:ext cx="2143140" cy="4286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Методична робота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2285984" y="4357694"/>
            <a:ext cx="2000266" cy="57378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Обласна природнича школа</a:t>
            </a:r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 rot="16200000" flipH="1">
            <a:off x="4289079" y="1717319"/>
            <a:ext cx="401560" cy="1642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2285984" y="4929198"/>
            <a:ext cx="1919349" cy="192880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100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ідділ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медицини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100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ідділ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. флористики та 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ландшафтного дизайну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uk-UA" sz="11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ідділ. Аграріїв та юного бджоляра;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uk-UA" sz="11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ідділ. декоративного акваріуму;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uk-UA" sz="11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ідділ. Юного фермера та ветеринарії;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uk-UA" sz="11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ідділ. малої лісової академії. </a:t>
            </a:r>
            <a:endParaRPr lang="en-US" sz="1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0" y="4572008"/>
            <a:ext cx="1857388" cy="57150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Платформа сільського господарства</a:t>
            </a:r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4143372" y="1857364"/>
            <a:ext cx="1928826" cy="7143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Мережа еколого-натуралістичних осередків</a:t>
            </a:r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357686" y="2714620"/>
            <a:ext cx="2143140" cy="414338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uk-UA" sz="1100" dirty="0" err="1" smtClean="0">
                <a:latin typeface="Times New Roman" pitchFamily="18" charset="0"/>
                <a:cs typeface="Times New Roman" pitchFamily="18" charset="0"/>
              </a:rPr>
              <a:t>КЗ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100" dirty="0" err="1" smtClean="0">
                <a:latin typeface="Times New Roman" pitchFamily="18" charset="0"/>
                <a:cs typeface="Times New Roman" pitchFamily="18" charset="0"/>
              </a:rPr>
              <a:t>“Луцький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міський центр еколого-натуралістичної творчості учнівської молоді ЛМР”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ЗПО </a:t>
            </a:r>
            <a:r>
              <a:rPr lang="uk-UA" sz="1100" dirty="0" err="1" smtClean="0">
                <a:latin typeface="Times New Roman" pitchFamily="18" charset="0"/>
                <a:cs typeface="Times New Roman" pitchFamily="18" charset="0"/>
              </a:rPr>
              <a:t>“Ковельська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СЮН”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ЦПО м. Володимира-Волинського </a:t>
            </a:r>
            <a:r>
              <a:rPr lang="uk-UA" sz="1000" dirty="0" smtClean="0">
                <a:latin typeface="Times New Roman" pitchFamily="18" charset="0"/>
                <a:cs typeface="Times New Roman" pitchFamily="18" charset="0"/>
              </a:rPr>
              <a:t>(еколого-натуралістичний відділ)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ЦДЮТ м. Нововолинська (еколого-натуралістичний відділ)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err="1" smtClean="0">
                <a:latin typeface="Times New Roman" pitchFamily="18" charset="0"/>
                <a:cs typeface="Times New Roman" pitchFamily="18" charset="0"/>
              </a:rPr>
              <a:t>Маневицький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 РЦТДЮ (еколого-натуралістичний відділ)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err="1" smtClean="0">
                <a:latin typeface="Times New Roman" pitchFamily="18" charset="0"/>
                <a:cs typeface="Times New Roman" pitchFamily="18" charset="0"/>
              </a:rPr>
              <a:t>Ратнівський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ЦДЮТ (еколого-натуралістичний відділ)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ЗЗСО  с. Раків Ліс К-К ОТГ (еколого-натуралістичний відділ)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ЗОШ І-ІІІ </a:t>
            </a:r>
            <a:r>
              <a:rPr lang="uk-UA" sz="1100" dirty="0" err="1" smtClean="0"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с. </a:t>
            </a:r>
            <a:r>
              <a:rPr lang="uk-UA" sz="1100" dirty="0" err="1" smtClean="0">
                <a:latin typeface="Times New Roman" pitchFamily="18" charset="0"/>
                <a:cs typeface="Times New Roman" pitchFamily="18" charset="0"/>
              </a:rPr>
              <a:t>Сошичне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100" dirty="0" err="1" smtClean="0">
                <a:latin typeface="Times New Roman" pitchFamily="18" charset="0"/>
                <a:cs typeface="Times New Roman" pitchFamily="18" charset="0"/>
              </a:rPr>
              <a:t>Сошичненської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ОТГ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ЗОШ І-ІІ ст. с. </a:t>
            </a:r>
            <a:r>
              <a:rPr lang="uk-UA" sz="1100" dirty="0" err="1" smtClean="0">
                <a:latin typeface="Times New Roman" pitchFamily="18" charset="0"/>
                <a:cs typeface="Times New Roman" pitchFamily="18" charset="0"/>
              </a:rPr>
              <a:t>Смолигів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100" dirty="0" err="1" smtClean="0">
                <a:latin typeface="Times New Roman" pitchFamily="18" charset="0"/>
                <a:cs typeface="Times New Roman" pitchFamily="18" charset="0"/>
              </a:rPr>
              <a:t>Смолигівської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ОТГ (еколого-натуралістичний відділ)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\Рабочий стол\юля\blur_7190-44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654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357554" y="428604"/>
            <a:ext cx="2143140" cy="42862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ВОЕНЦ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14282" y="2071678"/>
            <a:ext cx="1785950" cy="57150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Платформа організаційно-масової роботи</a:t>
            </a:r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928926" y="3929066"/>
            <a:ext cx="1928826" cy="85725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Форми національно-патріотичного виховання</a:t>
            </a:r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42844" y="4214818"/>
            <a:ext cx="2357454" cy="78581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Співпраця з громадськими організаціями:</a:t>
            </a:r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857488" y="5000636"/>
            <a:ext cx="2000264" cy="153591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Виховні заходи – 34;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Години вшанування подвигу учасників Революції гідності – 26;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err="1" smtClean="0">
                <a:latin typeface="Times New Roman" pitchFamily="18" charset="0"/>
                <a:cs typeface="Times New Roman" pitchFamily="18" charset="0"/>
              </a:rPr>
              <a:t>Фото-виставки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– 16;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err="1" smtClean="0">
                <a:latin typeface="Times New Roman" pitchFamily="18" charset="0"/>
                <a:cs typeface="Times New Roman" pitchFamily="18" charset="0"/>
              </a:rPr>
              <a:t>Квести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– 27;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Тренінги – 48;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Благодійні марафони – 22.</a:t>
            </a:r>
          </a:p>
          <a:p>
            <a:pPr>
              <a:buFont typeface="Arial" pitchFamily="34" charset="0"/>
              <a:buChar char="•"/>
            </a:pPr>
            <a:endParaRPr lang="uk-UA" sz="11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5720" y="5072074"/>
            <a:ext cx="2071702" cy="135732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ГО </a:t>
            </a:r>
            <a:r>
              <a:rPr lang="uk-UA" sz="1100" dirty="0" err="1" smtClean="0">
                <a:latin typeface="Times New Roman" pitchFamily="18" charset="0"/>
                <a:cs typeface="Times New Roman" pitchFamily="18" charset="0"/>
              </a:rPr>
              <a:t>“Зірка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100" dirty="0" err="1" smtClean="0">
                <a:latin typeface="Times New Roman" pitchFamily="18" charset="0"/>
                <a:cs typeface="Times New Roman" pitchFamily="18" charset="0"/>
              </a:rPr>
              <a:t>надії”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ГО “Чарівний пензлик”;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Співпраця з </a:t>
            </a:r>
            <a:r>
              <a:rPr lang="uk-UA" sz="1100" dirty="0" err="1" smtClean="0">
                <a:latin typeface="Times New Roman" pitchFamily="18" charset="0"/>
                <a:cs typeface="Times New Roman" pitchFamily="18" charset="0"/>
              </a:rPr>
              <a:t>еко-активістами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області;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Волинська обласна організація “Союз Чорнобиль </a:t>
            </a:r>
            <a:r>
              <a:rPr lang="uk-UA" sz="1100" dirty="0" err="1" smtClean="0">
                <a:latin typeface="Times New Roman" pitchFamily="18" charset="0"/>
                <a:cs typeface="Times New Roman" pitchFamily="18" charset="0"/>
              </a:rPr>
              <a:t>України”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тощо.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42844" y="2714620"/>
            <a:ext cx="2214578" cy="107157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Екологічні театри – 19;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Студії акторської   </a:t>
            </a:r>
          </a:p>
          <a:p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  майстерні – 4;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uk-UA" sz="1100" dirty="0" err="1" smtClean="0">
                <a:latin typeface="Times New Roman" pitchFamily="18" charset="0"/>
                <a:cs typeface="Times New Roman" pitchFamily="18" charset="0"/>
              </a:rPr>
              <a:t>Еколого-естетичні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студії» – 6;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Студії творчої майстерні </a:t>
            </a:r>
            <a:r>
              <a:rPr lang="uk-UA" sz="1100" smtClean="0">
                <a:latin typeface="Times New Roman" pitchFamily="18" charset="0"/>
                <a:cs typeface="Times New Roman" pitchFamily="18" charset="0"/>
              </a:rPr>
              <a:t>- 20.</a:t>
            </a:r>
            <a:endParaRPr lang="uk-UA" sz="1100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Прямая со стрелкой 20"/>
          <p:cNvCxnSpPr>
            <a:endCxn id="5" idx="0"/>
          </p:cNvCxnSpPr>
          <p:nvPr/>
        </p:nvCxnSpPr>
        <p:spPr>
          <a:xfrm rot="5400000">
            <a:off x="4321967" y="1035827"/>
            <a:ext cx="21431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10800000" flipV="1">
            <a:off x="928662" y="1571612"/>
            <a:ext cx="3502050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2357422" y="3071810"/>
            <a:ext cx="928694" cy="857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pic>
        <p:nvPicPr>
          <p:cNvPr id="45" name="Picture 3" descr="C:\Documents and Settings\ВОЕНЦ\Рабочий стол\хакатон 2019\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643074" cy="2034282"/>
          </a:xfrm>
          <a:prstGeom prst="rect">
            <a:avLst/>
          </a:prstGeom>
          <a:noFill/>
        </p:spPr>
      </p:pic>
      <p:sp>
        <p:nvSpPr>
          <p:cNvPr id="46" name="Прямоугольник 45"/>
          <p:cNvSpPr/>
          <p:nvPr/>
        </p:nvSpPr>
        <p:spPr>
          <a:xfrm>
            <a:off x="1643042" y="142852"/>
            <a:ext cx="3929090" cy="78581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Безперервна екологічна освіта Волинського обласного еколого-натуралістичного центру в області</a:t>
            </a:r>
            <a:endParaRPr lang="ru-RU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3" name="Прямая со стрелкой 72"/>
          <p:cNvCxnSpPr/>
          <p:nvPr/>
        </p:nvCxnSpPr>
        <p:spPr>
          <a:xfrm>
            <a:off x="5500694" y="1357298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7286644" y="3464719"/>
            <a:ext cx="1857356" cy="121444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uk-UA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Тренінги – 15;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Бесіди – 35;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Консультації – 17;</a:t>
            </a:r>
            <a:endParaRPr lang="en-US" sz="1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Арт-терапії – 10;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Анкетування – 24;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Корекційно-відновлювальні</a:t>
            </a:r>
            <a:r>
              <a:rPr lang="uk-UA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заняття -74.</a:t>
            </a:r>
          </a:p>
        </p:txBody>
      </p:sp>
      <p:sp>
        <p:nvSpPr>
          <p:cNvPr id="36" name="Овал 35"/>
          <p:cNvSpPr/>
          <p:nvPr/>
        </p:nvSpPr>
        <p:spPr>
          <a:xfrm>
            <a:off x="7215114" y="2852936"/>
            <a:ext cx="1785950" cy="57150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Психологічна служба</a:t>
            </a:r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7305767" y="4930880"/>
            <a:ext cx="1643074" cy="64294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Дитячий екологічний парламент</a:t>
            </a:r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7358082" y="5786454"/>
            <a:ext cx="1643074" cy="57150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ДЕП осередків – 10 (50 членів парламенту);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6929454" y="785794"/>
            <a:ext cx="1857388" cy="135732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Ландшафтний </a:t>
            </a:r>
          </a:p>
          <a:p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 дизайн – 35;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Галереї кімнатних   </a:t>
            </a:r>
          </a:p>
          <a:p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 рослин – 67;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Зимові сади – 4;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Студії декоративно-ужиткового мистецтва – 15.</a:t>
            </a:r>
          </a:p>
        </p:txBody>
      </p:sp>
      <p:sp>
        <p:nvSpPr>
          <p:cNvPr id="49" name="Овал 48"/>
          <p:cNvSpPr/>
          <p:nvPr/>
        </p:nvSpPr>
        <p:spPr>
          <a:xfrm>
            <a:off x="6929454" y="214290"/>
            <a:ext cx="1857388" cy="50006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Платформа квітництва</a:t>
            </a:r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Овал 49"/>
          <p:cNvSpPr/>
          <p:nvPr/>
        </p:nvSpPr>
        <p:spPr>
          <a:xfrm>
            <a:off x="5072066" y="2602727"/>
            <a:ext cx="2000264" cy="78581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Платформа інструктивно-методичної роботи</a:t>
            </a:r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143504" y="3714752"/>
            <a:ext cx="2000264" cy="2500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1000" dirty="0" smtClean="0">
                <a:latin typeface="Times New Roman" pitchFamily="18" charset="0"/>
                <a:cs typeface="Times New Roman" pitchFamily="18" charset="0"/>
              </a:rPr>
              <a:t>Програми гурткової роботи -7</a:t>
            </a:r>
            <a:endParaRPr lang="uk-UA" sz="1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Методичні майданчики  -32 </a:t>
            </a:r>
            <a:r>
              <a:rPr lang="uk-UA" sz="1000" dirty="0" smtClean="0">
                <a:latin typeface="Times New Roman" pitchFamily="18" charset="0"/>
                <a:cs typeface="Times New Roman" pitchFamily="18" charset="0"/>
              </a:rPr>
              <a:t>(на базі закладів позашкільної освіти,-17; у школах де на високому рівні ведеться екол.-натур.робота-15;</a:t>
            </a:r>
          </a:p>
          <a:p>
            <a:pPr>
              <a:buFont typeface="Arial" pitchFamily="34" charset="0"/>
              <a:buChar char="•"/>
            </a:pPr>
            <a:r>
              <a:rPr lang="uk-UA" sz="1000" dirty="0" smtClean="0">
                <a:latin typeface="Times New Roman" pitchFamily="18" charset="0"/>
                <a:cs typeface="Times New Roman" pitchFamily="18" charset="0"/>
              </a:rPr>
              <a:t>Методичних заходів (</a:t>
            </a:r>
            <a:r>
              <a:rPr lang="uk-UA" sz="1000" dirty="0" err="1" smtClean="0"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uk-UA" sz="1000" dirty="0" smtClean="0">
                <a:latin typeface="Times New Roman" pitchFamily="18" charset="0"/>
                <a:cs typeface="Times New Roman" pitchFamily="18" charset="0"/>
              </a:rPr>
              <a:t>)-10</a:t>
            </a:r>
          </a:p>
          <a:p>
            <a:pPr>
              <a:buFont typeface="Arial" pitchFamily="34" charset="0"/>
              <a:buChar char="•"/>
            </a:pPr>
            <a:r>
              <a:rPr lang="uk-UA" sz="1000" dirty="0" smtClean="0">
                <a:latin typeface="Times New Roman" pitchFamily="18" charset="0"/>
                <a:cs typeface="Times New Roman" pitchFamily="18" charset="0"/>
              </a:rPr>
              <a:t>Конкурси педагогічної майстерності-3</a:t>
            </a:r>
          </a:p>
          <a:p>
            <a:pPr>
              <a:buFont typeface="Arial" pitchFamily="34" charset="0"/>
              <a:buChar char="•"/>
            </a:pPr>
            <a:r>
              <a:rPr lang="uk-UA" sz="1000" dirty="0" smtClean="0">
                <a:latin typeface="Times New Roman" pitchFamily="18" charset="0"/>
                <a:cs typeface="Times New Roman" pitchFamily="18" charset="0"/>
              </a:rPr>
              <a:t>Семінари, конференції-10 </a:t>
            </a:r>
          </a:p>
          <a:p>
            <a:pPr>
              <a:buFont typeface="Arial" pitchFamily="34" charset="0"/>
              <a:buChar char="•"/>
            </a:pPr>
            <a:r>
              <a:rPr lang="uk-UA" sz="1000" dirty="0" smtClean="0">
                <a:latin typeface="Times New Roman" pitchFamily="18" charset="0"/>
                <a:cs typeface="Times New Roman" pitchFamily="18" charset="0"/>
              </a:rPr>
              <a:t>Консультації-183</a:t>
            </a:r>
          </a:p>
          <a:p>
            <a:pPr>
              <a:buFont typeface="Arial" pitchFamily="34" charset="0"/>
              <a:buChar char="•"/>
            </a:pPr>
            <a:r>
              <a:rPr lang="uk-UA" sz="1000" dirty="0" smtClean="0">
                <a:latin typeface="Times New Roman" pitchFamily="18" charset="0"/>
                <a:cs typeface="Times New Roman" pitchFamily="18" charset="0"/>
              </a:rPr>
              <a:t>Методичних нарад-6</a:t>
            </a:r>
          </a:p>
          <a:p>
            <a:pPr>
              <a:buFont typeface="Arial" pitchFamily="34" charset="0"/>
              <a:buChar char="•"/>
            </a:pPr>
            <a:r>
              <a:rPr lang="ru-RU" sz="1050" dirty="0" err="1" smtClean="0">
                <a:latin typeface="Times New Roman" pitchFamily="18" charset="0"/>
                <a:cs typeface="Times New Roman" pitchFamily="18" charset="0"/>
              </a:rPr>
              <a:t>Всеукраїнські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50" dirty="0" err="1" smtClean="0">
                <a:latin typeface="Times New Roman" pitchFamily="18" charset="0"/>
                <a:cs typeface="Times New Roman" pitchFamily="18" charset="0"/>
              </a:rPr>
              <a:t>науково-практичні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конференції-2</a:t>
            </a:r>
            <a:endParaRPr lang="ru-RU" sz="105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Прямая со стрелкой 51"/>
          <p:cNvCxnSpPr>
            <a:endCxn id="50" idx="0"/>
          </p:cNvCxnSpPr>
          <p:nvPr/>
        </p:nvCxnSpPr>
        <p:spPr>
          <a:xfrm>
            <a:off x="4857752" y="1531157"/>
            <a:ext cx="1214446" cy="10715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5500694" y="1500174"/>
            <a:ext cx="2167650" cy="13527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3357554" y="1142984"/>
            <a:ext cx="2143140" cy="4286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Методична робота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1374294" y="3794260"/>
            <a:ext cx="101362" cy="4205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endCxn id="41" idx="0"/>
          </p:cNvCxnSpPr>
          <p:nvPr/>
        </p:nvCxnSpPr>
        <p:spPr>
          <a:xfrm>
            <a:off x="8091273" y="4679165"/>
            <a:ext cx="36031" cy="2517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3071802" y="3143248"/>
            <a:ext cx="1857356" cy="57150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1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Екоосвітн</a:t>
            </a:r>
            <a:r>
              <a:rPr lang="uk-UA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 лабораторія  “</a:t>
            </a:r>
            <a:r>
              <a:rPr lang="en-US" sz="1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Biobus</a:t>
            </a:r>
            <a:r>
              <a:rPr lang="uk-UA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- 1</a:t>
            </a:r>
          </a:p>
        </p:txBody>
      </p:sp>
      <p:sp>
        <p:nvSpPr>
          <p:cNvPr id="33" name="Овал 32"/>
          <p:cNvSpPr/>
          <p:nvPr/>
        </p:nvSpPr>
        <p:spPr>
          <a:xfrm>
            <a:off x="3000364" y="2285992"/>
            <a:ext cx="2000264" cy="78581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Платформа практичних дій</a:t>
            </a:r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 rot="5400000">
            <a:off x="3750463" y="1893083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min\Рабочий стол\юля\blur_7190-44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00001"/>
            <a:ext cx="916654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286116" y="142852"/>
            <a:ext cx="2357454" cy="64291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ВОЕНЦ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0" y="0"/>
            <a:ext cx="1785918" cy="100010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Початковий рівень (131год.),</a:t>
            </a:r>
          </a:p>
          <a:p>
            <a:pPr algn="ctr"/>
            <a:r>
              <a:rPr lang="uk-U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78 </a:t>
            </a:r>
            <a:r>
              <a:rPr lang="uk-U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дітей, </a:t>
            </a:r>
          </a:p>
          <a:p>
            <a:pPr algn="ctr"/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37</a:t>
            </a:r>
            <a:r>
              <a:rPr lang="uk-U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гуртків</a:t>
            </a:r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000364" y="1785926"/>
            <a:ext cx="2928958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Основний рівень (134год.),</a:t>
            </a:r>
          </a:p>
          <a:p>
            <a:pPr algn="ctr"/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766</a:t>
            </a:r>
            <a:r>
              <a:rPr lang="uk-U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дітей, 42 гуртки</a:t>
            </a:r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591801" y="2643182"/>
            <a:ext cx="2214546" cy="92869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Вищий </a:t>
            </a:r>
          </a:p>
          <a:p>
            <a:pPr algn="ctr"/>
            <a:r>
              <a:rPr lang="uk-U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рівень (50год.), </a:t>
            </a:r>
          </a:p>
          <a:p>
            <a:pPr algn="ctr"/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208</a:t>
            </a:r>
            <a:r>
              <a:rPr lang="uk-U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дітей,</a:t>
            </a:r>
            <a:r>
              <a:rPr 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гуртків</a:t>
            </a:r>
            <a:endParaRPr lang="uk-U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>
            <a:off x="1785918" y="428604"/>
            <a:ext cx="2428892" cy="85725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58" idx="2"/>
          </p:cNvCxnSpPr>
          <p:nvPr/>
        </p:nvCxnSpPr>
        <p:spPr>
          <a:xfrm>
            <a:off x="5724128" y="500054"/>
            <a:ext cx="1360733" cy="67866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0" y="1285860"/>
            <a:ext cx="1428728" cy="428628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Мозаїка творчості;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100" dirty="0" err="1" smtClean="0">
                <a:latin typeface="Times New Roman" pitchFamily="18" charset="0"/>
                <a:cs typeface="Times New Roman" pitchFamily="18" charset="0"/>
              </a:rPr>
              <a:t>Екосвіт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Акваріуміст-початківець;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Юні лісівники;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Вчимось граючись;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Екологічний театр;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Юні квітникарі;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Юні овочівники;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Присадибне господарство;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Природа рідного краю;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Юні садівники;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Природа крізь призму англійської мови;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Чарівний світ природи;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Валеологія для дошкільнят;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Природна скарбниця;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Акторська майстерність та інші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 rot="5400000">
            <a:off x="4322762" y="892156"/>
            <a:ext cx="214314" cy="15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1428728" y="1285860"/>
            <a:ext cx="1428760" cy="24288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Навчально-реабілітаційний центр м. Луцька;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Заклади загальної середньої освіти;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ВНУ імені Лесі Українки;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ЛНТУ;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Луцький коледж рекреаційних технологій і права та Академія  РТП;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Ліцей-інтернат тощо.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928926" y="2500306"/>
            <a:ext cx="1714512" cy="421484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Юні екологи;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Біологія людини;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Філософія квітки;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Екологія  та християнська мораль;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Юні агрохіміки;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Декоративний акваріум;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Краса людських відносин;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Художня кераміка;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Ландшафтний дизайн;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Юний генетик-селекціонер;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Людина і довкілля;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Юні орнітологи;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Флористика та фітодизайн </a:t>
            </a:r>
            <a:r>
              <a:rPr lang="uk-UA" sz="1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інтер</a:t>
            </a:r>
            <a:r>
              <a:rPr lang="en-US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11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єру</a:t>
            </a:r>
            <a:r>
              <a:rPr lang="uk-UA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sz="1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Основи фізіології рослин;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Природа крізь призму англійської мови;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Юні квітникарі-аранжувальники;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Юні аматори зеленої архітектури та інші.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291491" y="4107661"/>
            <a:ext cx="1428728" cy="178595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Декоративний акваріум;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Основи біології;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Основи </a:t>
            </a:r>
            <a:r>
              <a:rPr lang="uk-UA" sz="1100" dirty="0" err="1" smtClean="0">
                <a:latin typeface="Times New Roman" pitchFamily="18" charset="0"/>
                <a:cs typeface="Times New Roman" pitchFamily="18" charset="0"/>
              </a:rPr>
              <a:t>аквадизайну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Природа крізь призму англійської мови;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Зоологи-науковці;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Людина і світ.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7734809" y="3901158"/>
            <a:ext cx="1428728" cy="150019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СНУ імені Лесі Українки;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Заклади загальної середньої освіти;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Луцький коледж рекреаційних технологій і права;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Луцький </a:t>
            </a:r>
            <a:r>
              <a:rPr lang="uk-UA" sz="1100" dirty="0" err="1" smtClean="0">
                <a:latin typeface="Times New Roman" pitchFamily="18" charset="0"/>
                <a:cs typeface="Times New Roman" pitchFamily="18" charset="0"/>
              </a:rPr>
              <a:t>педколедж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4643438" y="2786058"/>
            <a:ext cx="1643074" cy="214314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Луцький </a:t>
            </a:r>
            <a:r>
              <a:rPr lang="uk-UA" sz="1100" dirty="0" err="1" smtClean="0">
                <a:latin typeface="Times New Roman" pitchFamily="18" charset="0"/>
                <a:cs typeface="Times New Roman" pitchFamily="18" charset="0"/>
              </a:rPr>
              <a:t>педколедж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Заклади загальної середньої освіти;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СНУ ім. Лесі Українки;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Луцький коледж рекреаційних технологій і права;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Школи-інтернати;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Луцький центр професійно-технічної освіти.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Луцький НПУ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78579" y="1000108"/>
            <a:ext cx="1071570" cy="28575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Профіль гуртка</a:t>
            </a:r>
            <a:endParaRPr lang="ru-RU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3214678" y="2214554"/>
            <a:ext cx="1071570" cy="28575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Профіль гуртка</a:t>
            </a:r>
            <a:endParaRPr lang="ru-RU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359082" y="3714752"/>
            <a:ext cx="1071570" cy="28575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Профіль гуртка</a:t>
            </a:r>
            <a:endParaRPr lang="ru-RU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571604" y="1000108"/>
            <a:ext cx="1071570" cy="28575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Заклад освіти</a:t>
            </a:r>
            <a:endParaRPr lang="ru-RU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4857752" y="2500306"/>
            <a:ext cx="1071570" cy="28575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Заклад освіти</a:t>
            </a:r>
            <a:endParaRPr lang="ru-RU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7867970" y="3573212"/>
            <a:ext cx="1071570" cy="28575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Заклад освіти</a:t>
            </a:r>
            <a:endParaRPr lang="ru-RU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428728" y="4000504"/>
            <a:ext cx="1500198" cy="18573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груп 1652 дитина 315 годин  67 гуртків, 43 профілі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(область 1189 учнів - 72%; місто 463 учні – 28%)</a:t>
            </a:r>
          </a:p>
          <a:p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r>
              <a:rPr lang="uk-UA" sz="1100" b="1" dirty="0" smtClean="0">
                <a:latin typeface="Times New Roman" pitchFamily="18" charset="0"/>
                <a:cs typeface="Times New Roman" pitchFamily="18" charset="0"/>
              </a:rPr>
              <a:t>Було:  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90 груп 1651 дитина 315 годин 47 профілів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.   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4714876" y="5286388"/>
            <a:ext cx="1500198" cy="142876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Творчі учнівські об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єднання;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Студії;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Секції;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Клуби;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Трудові об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єднання;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Театри;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Агітбригади;</a:t>
            </a: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1571604" y="3714752"/>
            <a:ext cx="1143008" cy="28575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100" b="1" dirty="0" smtClean="0">
                <a:solidFill>
                  <a:prstClr val="black"/>
                </a:solidFill>
              </a:rPr>
              <a:t>ВСЬОГО</a:t>
            </a:r>
            <a:r>
              <a:rPr lang="ru-RU" sz="1100" b="1" dirty="0" smtClean="0">
                <a:solidFill>
                  <a:prstClr val="black"/>
                </a:solidFill>
              </a:rPr>
              <a:t>:</a:t>
            </a:r>
            <a:endParaRPr lang="ru-RU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4857752" y="5000636"/>
            <a:ext cx="1143008" cy="28575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Форми роботи</a:t>
            </a:r>
            <a:endParaRPr lang="ru-RU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7699074" y="5714992"/>
            <a:ext cx="1500198" cy="114300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Творчі учнівські об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єднання;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Студії;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 Клуби;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Трудові об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єднання;</a:t>
            </a:r>
          </a:p>
          <a:p>
            <a:pPr>
              <a:buFont typeface="Arial" pitchFamily="34" charset="0"/>
              <a:buChar char="•"/>
            </a:pPr>
            <a:r>
              <a:rPr lang="uk-UA" sz="1100" dirty="0" smtClean="0">
                <a:latin typeface="Times New Roman" pitchFamily="18" charset="0"/>
                <a:cs typeface="Times New Roman" pitchFamily="18" charset="0"/>
              </a:rPr>
              <a:t>Наукові секції.</a:t>
            </a: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7877669" y="5429264"/>
            <a:ext cx="1143008" cy="28575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05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Форми роботи</a:t>
            </a:r>
            <a:endParaRPr lang="ru-RU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5" name="Прямая со стрелкой 54"/>
          <p:cNvCxnSpPr/>
          <p:nvPr/>
        </p:nvCxnSpPr>
        <p:spPr>
          <a:xfrm rot="5400000">
            <a:off x="4251323" y="1677975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8" name="Овал 57"/>
          <p:cNvSpPr/>
          <p:nvPr/>
        </p:nvSpPr>
        <p:spPr>
          <a:xfrm>
            <a:off x="7084861" y="678661"/>
            <a:ext cx="1721486" cy="100010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Співпраця з територіальними громадами (34) </a:t>
            </a:r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9" name="Прямая со стрелкой 58"/>
          <p:cNvCxnSpPr/>
          <p:nvPr/>
        </p:nvCxnSpPr>
        <p:spPr>
          <a:xfrm>
            <a:off x="5909851" y="1464459"/>
            <a:ext cx="894397" cy="146048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3071802" y="1000108"/>
            <a:ext cx="2928958" cy="64294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гурткової</a:t>
            </a:r>
          </a:p>
          <a:p>
            <a:pPr algn="ctr"/>
            <a:r>
              <a:rPr lang="uk-UA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роботи в області</a:t>
            </a:r>
          </a:p>
          <a:p>
            <a:pPr algn="ctr"/>
            <a:r>
              <a:rPr lang="uk-UA" sz="11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(педагогічне навантаження 18,5 ставок)</a:t>
            </a:r>
            <a:endParaRPr lang="ru-RU" sz="1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285852" y="5786454"/>
            <a:ext cx="15001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Безперервна</a:t>
            </a:r>
          </a:p>
          <a:p>
            <a:pPr algn="ctr"/>
            <a:r>
              <a:rPr lang="uk-UA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 екологічна </a:t>
            </a:r>
          </a:p>
          <a:p>
            <a:pPr algn="ctr"/>
            <a:r>
              <a:rPr lang="uk-UA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  <a:cs typeface="Times New Roman" pitchFamily="18" charset="0"/>
              </a:rPr>
              <a:t>освіта</a:t>
            </a:r>
            <a:endParaRPr lang="ru-RU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66" name="Picture 3" descr="C:\Documents and Settings\ВОЕНЦ\Рабочий стол\хакатон 2019\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5572140"/>
            <a:ext cx="865479" cy="1071546"/>
          </a:xfrm>
          <a:prstGeom prst="rect">
            <a:avLst/>
          </a:prstGeom>
          <a:noFill/>
        </p:spPr>
      </p:pic>
      <p:sp>
        <p:nvSpPr>
          <p:cNvPr id="41" name="Овал 40"/>
          <p:cNvSpPr/>
          <p:nvPr/>
        </p:nvSpPr>
        <p:spPr>
          <a:xfrm>
            <a:off x="1857356" y="0"/>
            <a:ext cx="1285884" cy="50004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Всього: </a:t>
            </a:r>
          </a:p>
          <a:p>
            <a:pPr algn="ctr"/>
            <a:r>
              <a:rPr lang="uk-UA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1652 дітей</a:t>
            </a:r>
            <a:endParaRPr lang="ru-RU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948</Words>
  <Application>Microsoft Office PowerPoint</Application>
  <PresentationFormat>Экран (4:3)</PresentationFormat>
  <Paragraphs>217</Paragraphs>
  <Slides>4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ecolog</dc:creator>
  <cp:lastModifiedBy>Voenc 1</cp:lastModifiedBy>
  <cp:revision>60</cp:revision>
  <cp:lastPrinted>2020-06-18T08:42:00Z</cp:lastPrinted>
  <dcterms:modified xsi:type="dcterms:W3CDTF">2024-02-02T08:59:22Z</dcterms:modified>
</cp:coreProperties>
</file>