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60" r:id="rId14"/>
  </p:sldIdLst>
  <p:sldSz cx="6858000" cy="9144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2166" y="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24.05.2024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напис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24.05.2024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напису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24.05.2024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24.05.2024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24.05.2024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24.05.2024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24.05.2024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24.05.2024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24.05.2024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24.05.2024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рисунка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24.05.2024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959E6-847B-4937-8C3D-49CDB5BA4EF3}" type="datetimeFigureOut">
              <a:rPr lang="uk-UA" smtClean="0"/>
              <a:pPr/>
              <a:t>24.05.2024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4338" name="Picture 2" descr="C:\Users\User_Eko\Desktop\diploma-in-ukrainian-yellow-blue-stylistics-02293x4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900" y="-500098"/>
            <a:ext cx="7286652" cy="964409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2857489"/>
            <a:ext cx="7072338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Волинський обласний еколого-натуралістичний центр  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Волинської обласної ради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Н А Г О Р О Д Ж У Є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/>
              <a:t> </a:t>
            </a:r>
            <a:endParaRPr lang="uk-UA" dirty="0" smtClean="0"/>
          </a:p>
          <a:p>
            <a:pPr algn="ctr"/>
            <a:r>
              <a:rPr lang="uk-UA" b="1" i="1" dirty="0" err="1" smtClean="0">
                <a:latin typeface="Georgia" pitchFamily="18" charset="0"/>
              </a:rPr>
              <a:t>Нікітюка</a:t>
            </a:r>
            <a:r>
              <a:rPr lang="uk-UA" b="1" i="1" dirty="0" smtClean="0">
                <a:latin typeface="Georgia" pitchFamily="18" charset="0"/>
              </a:rPr>
              <a:t> Арсенія,</a:t>
            </a:r>
            <a:endParaRPr lang="uk-UA" dirty="0" smtClean="0">
              <a:latin typeface="Georgia" pitchFamily="18" charset="0"/>
            </a:endParaRPr>
          </a:p>
          <a:p>
            <a:pPr algn="ctr"/>
            <a:r>
              <a:rPr lang="uk-UA" b="1" i="1" dirty="0" smtClean="0">
                <a:latin typeface="Georgia" pitchFamily="18" charset="0"/>
              </a:rPr>
              <a:t> </a:t>
            </a:r>
            <a:endParaRPr lang="uk-UA" dirty="0" smtClean="0">
              <a:latin typeface="Georgia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вихованця гуртка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smtClean="0"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Квіткова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планета”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ЗАКЛАДУ ПОЗАШКІЛЬНОЇ ОСВІТИ  ”СТАНЦІЯ ЮНИХ 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НАТУРАЛІСТІВ М.КОВЕЛЯ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 зайняте І місце в обласному етапі Всеукраїнського  фестивалю «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Ленд-арт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весна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202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4»,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проєкт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«Барви незламності»</a:t>
            </a:r>
          </a:p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(керівник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Нікітюк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Ірина Петрівна, керівник гуртка)</a:t>
            </a:r>
          </a:p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dirty="0" smtClean="0"/>
              <a:t> 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Директор                                       Валентина  О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ТАПЧУК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       Наказ від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.0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.2024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                        №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/о/д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м. Луцьк</a:t>
            </a:r>
          </a:p>
          <a:p>
            <a:r>
              <a:rPr lang="uk-UA" b="1" dirty="0" smtClean="0"/>
              <a:t> </a:t>
            </a:r>
            <a:endParaRPr lang="uk-UA" dirty="0" smtClean="0"/>
          </a:p>
          <a:p>
            <a:r>
              <a:rPr lang="uk-UA" b="1" dirty="0" smtClean="0"/>
              <a:t> </a:t>
            </a:r>
            <a:endParaRPr lang="uk-UA" dirty="0" smtClean="0"/>
          </a:p>
          <a:p>
            <a:r>
              <a:rPr lang="uk-UA" b="1" dirty="0" smtClean="0"/>
              <a:t> </a:t>
            </a:r>
            <a:endParaRPr lang="uk-UA" dirty="0" smtClean="0"/>
          </a:p>
          <a:p>
            <a:r>
              <a:rPr lang="uk-UA" b="1" dirty="0" smtClean="0"/>
              <a:t> </a:t>
            </a:r>
            <a:endParaRPr lang="uk-UA" dirty="0" smtClean="0"/>
          </a:p>
          <a:p>
            <a:r>
              <a:rPr lang="uk-UA" b="1" dirty="0" smtClean="0"/>
              <a:t>                                              </a:t>
            </a:r>
            <a:endParaRPr lang="uk-UA" dirty="0" smtClean="0"/>
          </a:p>
          <a:p>
            <a:r>
              <a:rPr lang="uk-UA" dirty="0" smtClean="0"/>
              <a:t> </a:t>
            </a:r>
          </a:p>
          <a:p>
            <a:endParaRPr lang="uk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6="http://schemas.microsoft.com/office/drawing/2014/main" xmlns:w="http://schemas.openxmlformats.org/wordprocessingml/2006/main" xmlns:w10="urn:schemas-microsoft-com:office:word" xmlns:v="urn:schemas-microsoft-com:vml" xmlns:o="urn:schemas-microsoft-com:office:office" xmlns:lc="http://schemas.openxmlformats.org/drawingml/2006/lockedCanvas" id="{CAC7CF4F-7862-49D0-8BFC-5ABEF0BD0CC3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BEBA8EAE-BF5A-486C-A8C5-ECC9F3942E4B}">
                <a14:imgProps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>
                  <a14:imgLayer r:embed="">
                    <a14:imgEffect>
                      <a14:sharpenSoften amount="25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</a:ext>
            </a:extLst>
          </a:blip>
          <a:srcRect l="28328" t="52431" r="43650" b="25497"/>
          <a:stretch/>
        </p:blipFill>
        <p:spPr>
          <a:xfrm>
            <a:off x="1500174" y="6643702"/>
            <a:ext cx="1447800" cy="15621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6="http://schemas.microsoft.com/office/drawing/2014/main" xmlns:w="http://schemas.openxmlformats.org/wordprocessingml/2006/main" xmlns:w10="urn:schemas-microsoft-com:office:word" xmlns:v="urn:schemas-microsoft-com:vml" xmlns:o="urn:schemas-microsoft-com:office:office" xmlns:lc="http://schemas.openxmlformats.org/drawingml/2006/lockedCanvas" id="{48964AFF-DB7A-4CDC-A57A-E8C520E126C4}"/>
              </a:ext>
            </a:extLst>
          </p:cNvPr>
          <p:cNvPicPr/>
          <p:nvPr/>
        </p:nvPicPr>
        <p:blipFill rotWithShape="1">
          <a:blip r:embed="rId4" cstate="print">
            <a:extLst>
              <a:ext uri="{BEBA8EAE-BF5A-486C-A8C5-ECC9F3942E4B}">
                <a14:imgProps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>
                  <a14:imgLayer r:embed="">
                    <a14:imgEffect>
                      <a14:sharpenSoften amount="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</a:ext>
            </a:extLst>
          </a:blip>
          <a:srcRect l="21061" t="42544" r="44813" b="46634"/>
          <a:stretch/>
        </p:blipFill>
        <p:spPr>
          <a:xfrm>
            <a:off x="2428868" y="7143768"/>
            <a:ext cx="1362710" cy="6381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4338" name="Picture 2" descr="C:\Users\User_Eko\Desktop\diploma-in-ukrainian-yellow-blue-stylistics-02293x4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900" y="-500098"/>
            <a:ext cx="7286652" cy="964409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2857489"/>
            <a:ext cx="7072338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Волинський обласний еколого-натуралістичний центр  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Волинської обласної ради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Н А Г О Р О Д Ж У Є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/>
              <a:t> </a:t>
            </a:r>
            <a:endParaRPr lang="uk-UA" dirty="0" smtClean="0"/>
          </a:p>
          <a:p>
            <a:pPr algn="ctr"/>
            <a:r>
              <a:rPr lang="uk-UA" b="1" i="1" dirty="0" err="1" smtClean="0">
                <a:latin typeface="Georgia" pitchFamily="18" charset="0"/>
              </a:rPr>
              <a:t>Салецьку</a:t>
            </a:r>
            <a:r>
              <a:rPr lang="uk-UA" b="1" i="1" dirty="0" smtClean="0">
                <a:latin typeface="Georgia" pitchFamily="18" charset="0"/>
              </a:rPr>
              <a:t> Аліну,</a:t>
            </a:r>
            <a:endParaRPr lang="uk-UA" dirty="0" smtClean="0">
              <a:latin typeface="Georgia" pitchFamily="18" charset="0"/>
            </a:endParaRPr>
          </a:p>
          <a:p>
            <a:pPr algn="ctr"/>
            <a:r>
              <a:rPr lang="uk-UA" b="1" i="1" dirty="0" smtClean="0">
                <a:latin typeface="Georgia" pitchFamily="18" charset="0"/>
              </a:rPr>
              <a:t> </a:t>
            </a:r>
            <a:endParaRPr lang="uk-UA" dirty="0" smtClean="0">
              <a:latin typeface="Georgia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вихованку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гуртка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«Юні квітникарі» 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Ківерцівського центру позашкільної освіти,</a:t>
            </a: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зайняте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ІІІ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місце в обласному етапі Всеукраїнського  </a:t>
            </a: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фестивалю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Ленд-арт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весна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– 202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4»,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проєкт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Берегиня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(керівник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Цибульська Ірина Федорівна,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керівник гуртка)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dirty="0" smtClean="0"/>
              <a:t> 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Директор                                       Валентина  О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ТАПЧУК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       Наказ від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.0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.2024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                        №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/о/д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м. Луцьк</a:t>
            </a:r>
          </a:p>
          <a:p>
            <a:r>
              <a:rPr lang="uk-UA" b="1" dirty="0" smtClean="0"/>
              <a:t> </a:t>
            </a:r>
            <a:endParaRPr lang="uk-UA" dirty="0" smtClean="0"/>
          </a:p>
          <a:p>
            <a:r>
              <a:rPr lang="uk-UA" b="1" dirty="0" smtClean="0"/>
              <a:t> </a:t>
            </a:r>
            <a:endParaRPr lang="uk-UA" dirty="0" smtClean="0"/>
          </a:p>
          <a:p>
            <a:r>
              <a:rPr lang="uk-UA" b="1" dirty="0" smtClean="0"/>
              <a:t> </a:t>
            </a:r>
            <a:endParaRPr lang="uk-UA" dirty="0" smtClean="0"/>
          </a:p>
          <a:p>
            <a:r>
              <a:rPr lang="uk-UA" b="1" dirty="0" smtClean="0"/>
              <a:t> </a:t>
            </a:r>
            <a:endParaRPr lang="uk-UA" dirty="0" smtClean="0"/>
          </a:p>
          <a:p>
            <a:r>
              <a:rPr lang="uk-UA" b="1" dirty="0" smtClean="0"/>
              <a:t>                                              </a:t>
            </a:r>
            <a:endParaRPr lang="uk-UA" dirty="0" smtClean="0"/>
          </a:p>
          <a:p>
            <a:r>
              <a:rPr lang="uk-UA" dirty="0" smtClean="0"/>
              <a:t> </a:t>
            </a:r>
          </a:p>
          <a:p>
            <a:endParaRPr lang="uk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6="http://schemas.microsoft.com/office/drawing/2014/main" xmlns:w="http://schemas.openxmlformats.org/wordprocessingml/2006/main" xmlns:w10="urn:schemas-microsoft-com:office:word" xmlns:v="urn:schemas-microsoft-com:vml" xmlns:o="urn:schemas-microsoft-com:office:office" xmlns:lc="http://schemas.openxmlformats.org/drawingml/2006/lockedCanvas" id="{CAC7CF4F-7862-49D0-8BFC-5ABEF0BD0CC3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BEBA8EAE-BF5A-486C-A8C5-ECC9F3942E4B}">
                <a14:imgProps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>
                  <a14:imgLayer r:embed="">
                    <a14:imgEffect>
                      <a14:sharpenSoften amount="25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</a:ext>
            </a:extLst>
          </a:blip>
          <a:srcRect l="28328" t="52431" r="43650" b="25497"/>
          <a:stretch/>
        </p:blipFill>
        <p:spPr>
          <a:xfrm>
            <a:off x="1428736" y="6215074"/>
            <a:ext cx="1447800" cy="15621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6="http://schemas.microsoft.com/office/drawing/2014/main" xmlns:w="http://schemas.openxmlformats.org/wordprocessingml/2006/main" xmlns:w10="urn:schemas-microsoft-com:office:word" xmlns:v="urn:schemas-microsoft-com:vml" xmlns:o="urn:schemas-microsoft-com:office:office" xmlns:lc="http://schemas.openxmlformats.org/drawingml/2006/lockedCanvas" id="{48964AFF-DB7A-4CDC-A57A-E8C520E126C4}"/>
              </a:ext>
            </a:extLst>
          </p:cNvPr>
          <p:cNvPicPr/>
          <p:nvPr/>
        </p:nvPicPr>
        <p:blipFill rotWithShape="1">
          <a:blip r:embed="rId4" cstate="print">
            <a:extLst>
              <a:ext uri="{BEBA8EAE-BF5A-486C-A8C5-ECC9F3942E4B}">
                <a14:imgProps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>
                  <a14:imgLayer r:embed="">
                    <a14:imgEffect>
                      <a14:sharpenSoften amount="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</a:ext>
            </a:extLst>
          </a:blip>
          <a:srcRect l="21061" t="42544" r="44813" b="46634"/>
          <a:stretch/>
        </p:blipFill>
        <p:spPr>
          <a:xfrm>
            <a:off x="2428868" y="6786578"/>
            <a:ext cx="1362710" cy="63817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4338" name="Picture 2" descr="C:\Users\User_Eko\Desktop\diploma-in-ukrainian-yellow-blue-stylistics-02293x4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900" y="-500098"/>
            <a:ext cx="7286652" cy="964409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2857489"/>
            <a:ext cx="7072338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Волинський обласний еколого-натуралістичний центр  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Волинської обласної ради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Н А Г О Р О Д Ж У Є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/>
              <a:t> </a:t>
            </a:r>
            <a:endParaRPr lang="uk-UA" dirty="0" smtClean="0"/>
          </a:p>
          <a:p>
            <a:pPr algn="ctr"/>
            <a:r>
              <a:rPr lang="uk-UA" b="1" i="1" dirty="0" err="1" smtClean="0">
                <a:latin typeface="Georgia" pitchFamily="18" charset="0"/>
              </a:rPr>
              <a:t>Салецького</a:t>
            </a:r>
            <a:r>
              <a:rPr lang="uk-UA" b="1" i="1" dirty="0" smtClean="0">
                <a:latin typeface="Georgia" pitchFamily="18" charset="0"/>
              </a:rPr>
              <a:t> Олексія,</a:t>
            </a:r>
            <a:endParaRPr lang="uk-UA" dirty="0" smtClean="0">
              <a:latin typeface="Georgia" pitchFamily="18" charset="0"/>
            </a:endParaRPr>
          </a:p>
          <a:p>
            <a:pPr algn="ctr"/>
            <a:r>
              <a:rPr lang="uk-UA" b="1" i="1" dirty="0" smtClean="0">
                <a:latin typeface="Georgia" pitchFamily="18" charset="0"/>
              </a:rPr>
              <a:t> </a:t>
            </a:r>
            <a:endParaRPr lang="uk-UA" dirty="0" smtClean="0">
              <a:latin typeface="Georgia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вихованця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гуртка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«Юні квітникарі» 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Ківерцівського центру позашкільної освіти,</a:t>
            </a: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зайняте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ІІІ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місце в обласному етапі Всеукраїнського  </a:t>
            </a: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фестивалю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Ленд-арт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весна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– 202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4»,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проєкт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Берегиня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(керівник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Цибульська Ірина Федорівна,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керівник гуртка)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dirty="0" smtClean="0"/>
              <a:t> 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Директор                                       Валентина  О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ТАПЧУК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       Наказ від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.0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.2024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                        №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/о/д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м. Луцьк</a:t>
            </a:r>
          </a:p>
          <a:p>
            <a:r>
              <a:rPr lang="uk-UA" b="1" dirty="0" smtClean="0"/>
              <a:t> </a:t>
            </a:r>
            <a:endParaRPr lang="uk-UA" dirty="0" smtClean="0"/>
          </a:p>
          <a:p>
            <a:r>
              <a:rPr lang="uk-UA" b="1" dirty="0" smtClean="0"/>
              <a:t> </a:t>
            </a:r>
            <a:endParaRPr lang="uk-UA" dirty="0" smtClean="0"/>
          </a:p>
          <a:p>
            <a:r>
              <a:rPr lang="uk-UA" b="1" dirty="0" smtClean="0"/>
              <a:t> </a:t>
            </a:r>
            <a:endParaRPr lang="uk-UA" dirty="0" smtClean="0"/>
          </a:p>
          <a:p>
            <a:r>
              <a:rPr lang="uk-UA" b="1" dirty="0" smtClean="0"/>
              <a:t> </a:t>
            </a:r>
            <a:endParaRPr lang="uk-UA" dirty="0" smtClean="0"/>
          </a:p>
          <a:p>
            <a:r>
              <a:rPr lang="uk-UA" b="1" dirty="0" smtClean="0"/>
              <a:t>                                              </a:t>
            </a:r>
            <a:endParaRPr lang="uk-UA" dirty="0" smtClean="0"/>
          </a:p>
          <a:p>
            <a:r>
              <a:rPr lang="uk-UA" dirty="0" smtClean="0"/>
              <a:t> </a:t>
            </a:r>
          </a:p>
          <a:p>
            <a:endParaRPr lang="uk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6="http://schemas.microsoft.com/office/drawing/2014/main" xmlns:w="http://schemas.openxmlformats.org/wordprocessingml/2006/main" xmlns:w10="urn:schemas-microsoft-com:office:word" xmlns:v="urn:schemas-microsoft-com:vml" xmlns:o="urn:schemas-microsoft-com:office:office" xmlns:lc="http://schemas.openxmlformats.org/drawingml/2006/lockedCanvas" id="{CAC7CF4F-7862-49D0-8BFC-5ABEF0BD0CC3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BEBA8EAE-BF5A-486C-A8C5-ECC9F3942E4B}">
                <a14:imgProps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>
                  <a14:imgLayer r:embed="">
                    <a14:imgEffect>
                      <a14:sharpenSoften amount="25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</a:ext>
            </a:extLst>
          </a:blip>
          <a:srcRect l="28328" t="52431" r="43650" b="25497"/>
          <a:stretch/>
        </p:blipFill>
        <p:spPr>
          <a:xfrm>
            <a:off x="1428736" y="6215074"/>
            <a:ext cx="1447800" cy="15621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6="http://schemas.microsoft.com/office/drawing/2014/main" xmlns:w="http://schemas.openxmlformats.org/wordprocessingml/2006/main" xmlns:w10="urn:schemas-microsoft-com:office:word" xmlns:v="urn:schemas-microsoft-com:vml" xmlns:o="urn:schemas-microsoft-com:office:office" xmlns:lc="http://schemas.openxmlformats.org/drawingml/2006/lockedCanvas" id="{48964AFF-DB7A-4CDC-A57A-E8C520E126C4}"/>
              </a:ext>
            </a:extLst>
          </p:cNvPr>
          <p:cNvPicPr/>
          <p:nvPr/>
        </p:nvPicPr>
        <p:blipFill rotWithShape="1">
          <a:blip r:embed="rId4" cstate="print">
            <a:extLst>
              <a:ext uri="{BEBA8EAE-BF5A-486C-A8C5-ECC9F3942E4B}">
                <a14:imgProps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>
                  <a14:imgLayer r:embed="">
                    <a14:imgEffect>
                      <a14:sharpenSoften amount="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</a:ext>
            </a:extLst>
          </a:blip>
          <a:srcRect l="21061" t="42544" r="44813" b="46634"/>
          <a:stretch/>
        </p:blipFill>
        <p:spPr>
          <a:xfrm>
            <a:off x="2428868" y="6786578"/>
            <a:ext cx="1362710" cy="63817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4338" name="Picture 2" descr="C:\Users\User_Eko\Desktop\diploma-in-ukrainian-yellow-blue-stylistics-02293x4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900" y="-500098"/>
            <a:ext cx="7286652" cy="964409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2857489"/>
            <a:ext cx="7072338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Волинський обласний еколого-натуралістичний центр  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Волинської обласної ради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Н А Г О Р О Д Ж У Є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/>
              <a:t> </a:t>
            </a:r>
            <a:endParaRPr lang="uk-UA" dirty="0" smtClean="0"/>
          </a:p>
          <a:p>
            <a:pPr algn="ctr"/>
            <a:r>
              <a:rPr lang="uk-UA" b="1" i="1" dirty="0" err="1" smtClean="0">
                <a:latin typeface="Georgia" pitchFamily="18" charset="0"/>
              </a:rPr>
              <a:t>Гринишина</a:t>
            </a:r>
            <a:r>
              <a:rPr lang="uk-UA" b="1" i="1" dirty="0" smtClean="0">
                <a:latin typeface="Georgia" pitchFamily="18" charset="0"/>
              </a:rPr>
              <a:t> Максима,</a:t>
            </a:r>
            <a:endParaRPr lang="uk-UA" dirty="0" smtClean="0">
              <a:latin typeface="Georgia" pitchFamily="18" charset="0"/>
            </a:endParaRPr>
          </a:p>
          <a:p>
            <a:pPr algn="ctr"/>
            <a:r>
              <a:rPr lang="uk-UA" b="1" i="1" dirty="0" smtClean="0">
                <a:latin typeface="Georgia" pitchFamily="18" charset="0"/>
              </a:rPr>
              <a:t> </a:t>
            </a:r>
            <a:endParaRPr lang="uk-UA" dirty="0" smtClean="0">
              <a:latin typeface="Georgia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учня 9 класу комунальної організації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“Гімназія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№ 7 Володимирської міської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ради”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зайняте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ІІІ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місце в обласному етапі Всеукраїнського  </a:t>
            </a: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фестивалю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Ленд-арт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весна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– 202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4»,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проєкт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Лісова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галявина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(керівник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Андрощук Леонід </a:t>
            </a:r>
            <a:r>
              <a:rPr lang="uk-UA" b="1" smtClean="0">
                <a:latin typeface="Times New Roman" pitchFamily="18" charset="0"/>
                <a:cs typeface="Times New Roman" pitchFamily="18" charset="0"/>
              </a:rPr>
              <a:t>Якович,</a:t>
            </a:r>
          </a:p>
          <a:p>
            <a:pPr algn="ctr"/>
            <a:r>
              <a:rPr lang="uk-UA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вчитель трудового навчання)</a:t>
            </a: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dirty="0" smtClean="0"/>
              <a:t> 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Директор                                       Валентина  О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ТАПЧУК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       Наказ від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.0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.2024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                        №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/о/д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м. Луцьк</a:t>
            </a:r>
          </a:p>
          <a:p>
            <a:r>
              <a:rPr lang="uk-UA" b="1" dirty="0" smtClean="0"/>
              <a:t> </a:t>
            </a:r>
            <a:endParaRPr lang="uk-UA" dirty="0" smtClean="0"/>
          </a:p>
          <a:p>
            <a:r>
              <a:rPr lang="uk-UA" b="1" dirty="0" smtClean="0"/>
              <a:t> </a:t>
            </a:r>
            <a:endParaRPr lang="uk-UA" dirty="0" smtClean="0"/>
          </a:p>
          <a:p>
            <a:r>
              <a:rPr lang="uk-UA" b="1" dirty="0" smtClean="0"/>
              <a:t> </a:t>
            </a:r>
            <a:endParaRPr lang="uk-UA" dirty="0" smtClean="0"/>
          </a:p>
          <a:p>
            <a:r>
              <a:rPr lang="uk-UA" b="1" dirty="0" smtClean="0"/>
              <a:t> </a:t>
            </a:r>
            <a:endParaRPr lang="uk-UA" dirty="0" smtClean="0"/>
          </a:p>
          <a:p>
            <a:r>
              <a:rPr lang="uk-UA" b="1" dirty="0" smtClean="0"/>
              <a:t>                                              </a:t>
            </a:r>
            <a:endParaRPr lang="uk-UA" dirty="0" smtClean="0"/>
          </a:p>
          <a:p>
            <a:r>
              <a:rPr lang="uk-UA" dirty="0" smtClean="0"/>
              <a:t> </a:t>
            </a:r>
          </a:p>
          <a:p>
            <a:endParaRPr lang="uk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6="http://schemas.microsoft.com/office/drawing/2014/main" xmlns:w="http://schemas.openxmlformats.org/wordprocessingml/2006/main" xmlns:w10="urn:schemas-microsoft-com:office:word" xmlns:v="urn:schemas-microsoft-com:vml" xmlns:o="urn:schemas-microsoft-com:office:office" xmlns:lc="http://schemas.openxmlformats.org/drawingml/2006/lockedCanvas" id="{CAC7CF4F-7862-49D0-8BFC-5ABEF0BD0CC3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BEBA8EAE-BF5A-486C-A8C5-ECC9F3942E4B}">
                <a14:imgProps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>
                  <a14:imgLayer r:embed="">
                    <a14:imgEffect>
                      <a14:sharpenSoften amount="25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</a:ext>
            </a:extLst>
          </a:blip>
          <a:srcRect l="28328" t="52431" r="43650" b="25497"/>
          <a:stretch/>
        </p:blipFill>
        <p:spPr>
          <a:xfrm>
            <a:off x="1428736" y="6572264"/>
            <a:ext cx="1447800" cy="15621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6="http://schemas.microsoft.com/office/drawing/2014/main" xmlns:w="http://schemas.openxmlformats.org/wordprocessingml/2006/main" xmlns:w10="urn:schemas-microsoft-com:office:word" xmlns:v="urn:schemas-microsoft-com:vml" xmlns:o="urn:schemas-microsoft-com:office:office" xmlns:lc="http://schemas.openxmlformats.org/drawingml/2006/lockedCanvas" id="{48964AFF-DB7A-4CDC-A57A-E8C520E126C4}"/>
              </a:ext>
            </a:extLst>
          </p:cNvPr>
          <p:cNvPicPr/>
          <p:nvPr/>
        </p:nvPicPr>
        <p:blipFill rotWithShape="1">
          <a:blip r:embed="rId4" cstate="print">
            <a:extLst>
              <a:ext uri="{BEBA8EAE-BF5A-486C-A8C5-ECC9F3942E4B}">
                <a14:imgProps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>
                  <a14:imgLayer r:embed="">
                    <a14:imgEffect>
                      <a14:sharpenSoften amount="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</a:ext>
            </a:extLst>
          </a:blip>
          <a:srcRect l="21061" t="42544" r="44813" b="46634"/>
          <a:stretch/>
        </p:blipFill>
        <p:spPr>
          <a:xfrm>
            <a:off x="2357430" y="7143768"/>
            <a:ext cx="1362710" cy="63817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4338" name="Picture 2" descr="C:\Users\User_Eko\Desktop\diploma-in-ukrainian-yellow-blue-stylistics-02293x4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900" y="-500098"/>
            <a:ext cx="7286652" cy="964409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2857489"/>
            <a:ext cx="7072338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Волинський обласний еколого-натуралістичний центр  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Волинської обласної ради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Н А Г О Р О Д Ж У Є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/>
              <a:t> </a:t>
            </a:r>
            <a:endParaRPr lang="uk-UA" dirty="0" smtClean="0"/>
          </a:p>
          <a:p>
            <a:pPr algn="ctr"/>
            <a:r>
              <a:rPr lang="uk-UA" b="1" i="1" dirty="0" smtClean="0">
                <a:latin typeface="Georgia" pitchFamily="18" charset="0"/>
              </a:rPr>
              <a:t>Лещенко Софію,</a:t>
            </a:r>
            <a:endParaRPr lang="uk-UA" dirty="0" smtClean="0">
              <a:latin typeface="Georgia" pitchFamily="18" charset="0"/>
            </a:endParaRPr>
          </a:p>
          <a:p>
            <a:pPr algn="ctr"/>
            <a:r>
              <a:rPr lang="uk-UA" b="1" i="1" dirty="0" smtClean="0">
                <a:latin typeface="Georgia" pitchFamily="18" charset="0"/>
              </a:rPr>
              <a:t> </a:t>
            </a:r>
            <a:endParaRPr lang="uk-UA" dirty="0" smtClean="0">
              <a:latin typeface="Georgia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вихованку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гуртка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«Гончарство» </a:t>
            </a:r>
          </a:p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Волинського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обласного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еколого-натуралістичного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центру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Волинської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обласної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ради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зайняте І місце в обласному етапі Всеукраїнського  </a:t>
            </a: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фестивалю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Ленд-арт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весна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– 202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4»,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проєкт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Квіткова кераміка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(керівник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Шавула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Микола Євгенович,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керівник гуртка)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dirty="0" smtClean="0"/>
              <a:t> 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Директор                                       Валентина  О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ТАПЧУК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       Наказ від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.0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.2024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                        №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/о/д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м. Луцьк</a:t>
            </a:r>
          </a:p>
          <a:p>
            <a:r>
              <a:rPr lang="uk-UA" b="1" dirty="0" smtClean="0"/>
              <a:t> </a:t>
            </a:r>
            <a:endParaRPr lang="uk-UA" dirty="0" smtClean="0"/>
          </a:p>
          <a:p>
            <a:r>
              <a:rPr lang="uk-UA" b="1" dirty="0" smtClean="0"/>
              <a:t> </a:t>
            </a:r>
            <a:endParaRPr lang="uk-UA" dirty="0" smtClean="0"/>
          </a:p>
          <a:p>
            <a:r>
              <a:rPr lang="uk-UA" b="1" dirty="0" smtClean="0"/>
              <a:t> </a:t>
            </a:r>
            <a:endParaRPr lang="uk-UA" dirty="0" smtClean="0"/>
          </a:p>
          <a:p>
            <a:r>
              <a:rPr lang="uk-UA" b="1" dirty="0" smtClean="0"/>
              <a:t> </a:t>
            </a:r>
            <a:endParaRPr lang="uk-UA" dirty="0" smtClean="0"/>
          </a:p>
          <a:p>
            <a:r>
              <a:rPr lang="uk-UA" b="1" dirty="0" smtClean="0"/>
              <a:t>                                              </a:t>
            </a:r>
            <a:endParaRPr lang="uk-UA" dirty="0" smtClean="0"/>
          </a:p>
          <a:p>
            <a:r>
              <a:rPr lang="uk-UA" dirty="0" smtClean="0"/>
              <a:t> </a:t>
            </a:r>
          </a:p>
          <a:p>
            <a:endParaRPr lang="uk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6="http://schemas.microsoft.com/office/drawing/2014/main" xmlns:w="http://schemas.openxmlformats.org/wordprocessingml/2006/main" xmlns:w10="urn:schemas-microsoft-com:office:word" xmlns:v="urn:schemas-microsoft-com:vml" xmlns:o="urn:schemas-microsoft-com:office:office" xmlns:lc="http://schemas.openxmlformats.org/drawingml/2006/lockedCanvas" id="{CAC7CF4F-7862-49D0-8BFC-5ABEF0BD0CC3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BEBA8EAE-BF5A-486C-A8C5-ECC9F3942E4B}">
                <a14:imgProps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>
                  <a14:imgLayer r:embed="">
                    <a14:imgEffect>
                      <a14:sharpenSoften amount="25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</a:ext>
            </a:extLst>
          </a:blip>
          <a:srcRect l="28328" t="52431" r="43650" b="25497"/>
          <a:stretch/>
        </p:blipFill>
        <p:spPr>
          <a:xfrm>
            <a:off x="1428736" y="6500826"/>
            <a:ext cx="1447800" cy="15621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6="http://schemas.microsoft.com/office/drawing/2014/main" xmlns:w="http://schemas.openxmlformats.org/wordprocessingml/2006/main" xmlns:w10="urn:schemas-microsoft-com:office:word" xmlns:v="urn:schemas-microsoft-com:vml" xmlns:o="urn:schemas-microsoft-com:office:office" xmlns:lc="http://schemas.openxmlformats.org/drawingml/2006/lockedCanvas" id="{48964AFF-DB7A-4CDC-A57A-E8C520E126C4}"/>
              </a:ext>
            </a:extLst>
          </p:cNvPr>
          <p:cNvPicPr/>
          <p:nvPr/>
        </p:nvPicPr>
        <p:blipFill rotWithShape="1">
          <a:blip r:embed="rId4" cstate="print">
            <a:extLst>
              <a:ext uri="{BEBA8EAE-BF5A-486C-A8C5-ECC9F3942E4B}">
                <a14:imgProps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>
                  <a14:imgLayer r:embed="">
                    <a14:imgEffect>
                      <a14:sharpenSoften amount="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</a:ext>
            </a:extLst>
          </a:blip>
          <a:srcRect l="21061" t="42544" r="44813" b="46634"/>
          <a:stretch/>
        </p:blipFill>
        <p:spPr>
          <a:xfrm>
            <a:off x="2428868" y="7215206"/>
            <a:ext cx="1362710" cy="6381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4338" name="Picture 2" descr="C:\Users\User_Eko\Desktop\diploma-in-ukrainian-yellow-blue-stylistics-02293x4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900" y="-500098"/>
            <a:ext cx="7286652" cy="964409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2857489"/>
            <a:ext cx="7072338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Волинський обласний еколого-натуралістичний центр  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Волинської обласної ради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Н А Г О Р О Д Ж У Є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/>
              <a:t> </a:t>
            </a:r>
            <a:endParaRPr lang="uk-UA" dirty="0" smtClean="0"/>
          </a:p>
          <a:p>
            <a:pPr algn="ctr"/>
            <a:r>
              <a:rPr lang="uk-UA" b="1" i="1" dirty="0" err="1" smtClean="0">
                <a:latin typeface="Georgia" pitchFamily="18" charset="0"/>
              </a:rPr>
              <a:t>Буковського</a:t>
            </a:r>
            <a:r>
              <a:rPr lang="uk-UA" b="1" i="1" dirty="0" smtClean="0">
                <a:latin typeface="Georgia" pitchFamily="18" charset="0"/>
              </a:rPr>
              <a:t> Василя,</a:t>
            </a:r>
            <a:endParaRPr lang="uk-UA" dirty="0" smtClean="0">
              <a:latin typeface="Georgia" pitchFamily="18" charset="0"/>
            </a:endParaRPr>
          </a:p>
          <a:p>
            <a:pPr algn="ctr"/>
            <a:r>
              <a:rPr lang="uk-UA" b="1" i="1" dirty="0" smtClean="0">
                <a:latin typeface="Georgia" pitchFamily="18" charset="0"/>
              </a:rPr>
              <a:t> </a:t>
            </a:r>
            <a:endParaRPr lang="uk-UA" dirty="0" smtClean="0">
              <a:latin typeface="Georgia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вихованця гуртка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Ландшафтний дизайн з основами комп’ютерного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проєктування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Волинського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обласного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еколого-натуралістичного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центру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Волинської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обласної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ради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зайняте І місце в обласному етапі Всеукраїнського  </a:t>
            </a: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фестивалю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Ленд-арт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весна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– 202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4»,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проєкт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Казковий міні-замок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(керівник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Потапчук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Валерій Дмитрович,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керівник гуртка)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dirty="0" smtClean="0"/>
              <a:t> 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Директор                                       Валентина  О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ТАПЧУК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       Наказ від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.0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.2024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                        №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/о/д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м. Луцьк</a:t>
            </a:r>
          </a:p>
          <a:p>
            <a:r>
              <a:rPr lang="uk-UA" b="1" dirty="0" smtClean="0"/>
              <a:t> </a:t>
            </a:r>
            <a:endParaRPr lang="uk-UA" dirty="0" smtClean="0"/>
          </a:p>
          <a:p>
            <a:r>
              <a:rPr lang="uk-UA" b="1" dirty="0" smtClean="0"/>
              <a:t> </a:t>
            </a:r>
            <a:endParaRPr lang="uk-UA" dirty="0" smtClean="0"/>
          </a:p>
          <a:p>
            <a:r>
              <a:rPr lang="uk-UA" b="1" dirty="0" smtClean="0"/>
              <a:t> </a:t>
            </a:r>
            <a:endParaRPr lang="uk-UA" dirty="0" smtClean="0"/>
          </a:p>
          <a:p>
            <a:r>
              <a:rPr lang="uk-UA" b="1" dirty="0" smtClean="0"/>
              <a:t> </a:t>
            </a:r>
            <a:endParaRPr lang="uk-UA" dirty="0" smtClean="0"/>
          </a:p>
          <a:p>
            <a:r>
              <a:rPr lang="uk-UA" b="1" dirty="0" smtClean="0"/>
              <a:t>                                              </a:t>
            </a:r>
            <a:endParaRPr lang="uk-UA" dirty="0" smtClean="0"/>
          </a:p>
          <a:p>
            <a:r>
              <a:rPr lang="uk-UA" dirty="0" smtClean="0"/>
              <a:t> </a:t>
            </a:r>
          </a:p>
          <a:p>
            <a:endParaRPr lang="uk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6="http://schemas.microsoft.com/office/drawing/2014/main" xmlns:w="http://schemas.openxmlformats.org/wordprocessingml/2006/main" xmlns:w10="urn:schemas-microsoft-com:office:word" xmlns:v="urn:schemas-microsoft-com:vml" xmlns:o="urn:schemas-microsoft-com:office:office" xmlns:lc="http://schemas.openxmlformats.org/drawingml/2006/lockedCanvas" id="{CAC7CF4F-7862-49D0-8BFC-5ABEF0BD0CC3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BEBA8EAE-BF5A-486C-A8C5-ECC9F3942E4B}">
                <a14:imgProps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>
                  <a14:imgLayer r:embed="">
                    <a14:imgEffect>
                      <a14:sharpenSoften amount="25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</a:ext>
            </a:extLst>
          </a:blip>
          <a:srcRect l="28328" t="52431" r="43650" b="25497"/>
          <a:stretch/>
        </p:blipFill>
        <p:spPr>
          <a:xfrm>
            <a:off x="1428736" y="6858016"/>
            <a:ext cx="1447800" cy="15621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6="http://schemas.microsoft.com/office/drawing/2014/main" xmlns:w="http://schemas.openxmlformats.org/wordprocessingml/2006/main" xmlns:w10="urn:schemas-microsoft-com:office:word" xmlns:v="urn:schemas-microsoft-com:vml" xmlns:o="urn:schemas-microsoft-com:office:office" xmlns:lc="http://schemas.openxmlformats.org/drawingml/2006/lockedCanvas" id="{48964AFF-DB7A-4CDC-A57A-E8C520E126C4}"/>
              </a:ext>
            </a:extLst>
          </p:cNvPr>
          <p:cNvPicPr/>
          <p:nvPr/>
        </p:nvPicPr>
        <p:blipFill rotWithShape="1">
          <a:blip r:embed="rId4" cstate="print">
            <a:extLst>
              <a:ext uri="{BEBA8EAE-BF5A-486C-A8C5-ECC9F3942E4B}">
                <a14:imgProps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>
                  <a14:imgLayer r:embed="">
                    <a14:imgEffect>
                      <a14:sharpenSoften amount="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</a:ext>
            </a:extLst>
          </a:blip>
          <a:srcRect l="21061" t="42544" r="44813" b="46634"/>
          <a:stretch/>
        </p:blipFill>
        <p:spPr>
          <a:xfrm>
            <a:off x="2428868" y="7500958"/>
            <a:ext cx="1362710" cy="6381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4338" name="Picture 2" descr="C:\Users\User_Eko\Desktop\diploma-in-ukrainian-yellow-blue-stylistics-02293x4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900" y="-500098"/>
            <a:ext cx="7286652" cy="964409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2857489"/>
            <a:ext cx="7072338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Волинський обласний еколого-натуралістичний центр  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Волинської обласної ради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Н А Г О Р О Д Ж У Є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/>
              <a:t> </a:t>
            </a:r>
            <a:endParaRPr lang="uk-UA" dirty="0" smtClean="0"/>
          </a:p>
          <a:p>
            <a:pPr algn="ctr"/>
            <a:r>
              <a:rPr lang="uk-UA" b="1" i="1" dirty="0" smtClean="0">
                <a:latin typeface="Georgia" pitchFamily="18" charset="0"/>
              </a:rPr>
              <a:t>Голуба Юрія,</a:t>
            </a:r>
            <a:endParaRPr lang="uk-UA" dirty="0" smtClean="0">
              <a:latin typeface="Georgia" pitchFamily="18" charset="0"/>
            </a:endParaRPr>
          </a:p>
          <a:p>
            <a:pPr algn="ctr"/>
            <a:r>
              <a:rPr lang="uk-UA" b="1" i="1" dirty="0" smtClean="0">
                <a:latin typeface="Georgia" pitchFamily="18" charset="0"/>
              </a:rPr>
              <a:t> </a:t>
            </a:r>
            <a:endParaRPr lang="uk-UA" dirty="0" smtClean="0">
              <a:latin typeface="Georgia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вихованця гуртка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«Охорона природи» </a:t>
            </a:r>
          </a:p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Волинського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обласного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еколого-натуралістичного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центру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Волинської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обласної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ради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зайняте І місце в обласному етапі Всеукраїнського  </a:t>
            </a: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фестивалю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Ленд-арт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весна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– 202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4»,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проєкт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Будинок казкових мешканців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(керівник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Балецький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Дмитро Олександрович,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керівник гуртка)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dirty="0" smtClean="0"/>
              <a:t> 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Директор                                       Валентина  О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ТАПЧУК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       Наказ від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.0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.2024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                        №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/о/д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м. Луцьк</a:t>
            </a:r>
          </a:p>
          <a:p>
            <a:r>
              <a:rPr lang="uk-UA" b="1" dirty="0" smtClean="0"/>
              <a:t> </a:t>
            </a:r>
            <a:endParaRPr lang="uk-UA" dirty="0" smtClean="0"/>
          </a:p>
          <a:p>
            <a:r>
              <a:rPr lang="uk-UA" b="1" dirty="0" smtClean="0"/>
              <a:t> </a:t>
            </a:r>
            <a:endParaRPr lang="uk-UA" dirty="0" smtClean="0"/>
          </a:p>
          <a:p>
            <a:r>
              <a:rPr lang="uk-UA" b="1" dirty="0" smtClean="0"/>
              <a:t> </a:t>
            </a:r>
            <a:endParaRPr lang="uk-UA" dirty="0" smtClean="0"/>
          </a:p>
          <a:p>
            <a:r>
              <a:rPr lang="uk-UA" b="1" dirty="0" smtClean="0"/>
              <a:t> </a:t>
            </a:r>
            <a:endParaRPr lang="uk-UA" dirty="0" smtClean="0"/>
          </a:p>
          <a:p>
            <a:r>
              <a:rPr lang="uk-UA" b="1" dirty="0" smtClean="0"/>
              <a:t>                                              </a:t>
            </a:r>
            <a:endParaRPr lang="uk-UA" dirty="0" smtClean="0"/>
          </a:p>
          <a:p>
            <a:r>
              <a:rPr lang="uk-UA" dirty="0" smtClean="0"/>
              <a:t> </a:t>
            </a:r>
          </a:p>
          <a:p>
            <a:endParaRPr lang="uk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6="http://schemas.microsoft.com/office/drawing/2014/main" xmlns:w="http://schemas.openxmlformats.org/wordprocessingml/2006/main" xmlns:w10="urn:schemas-microsoft-com:office:word" xmlns:v="urn:schemas-microsoft-com:vml" xmlns:o="urn:schemas-microsoft-com:office:office" xmlns:lc="http://schemas.openxmlformats.org/drawingml/2006/lockedCanvas" id="{CAC7CF4F-7862-49D0-8BFC-5ABEF0BD0CC3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BEBA8EAE-BF5A-486C-A8C5-ECC9F3942E4B}">
                <a14:imgProps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>
                  <a14:imgLayer r:embed="">
                    <a14:imgEffect>
                      <a14:sharpenSoften amount="25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</a:ext>
            </a:extLst>
          </a:blip>
          <a:srcRect l="28328" t="52431" r="43650" b="25497"/>
          <a:stretch/>
        </p:blipFill>
        <p:spPr>
          <a:xfrm>
            <a:off x="1428736" y="6500826"/>
            <a:ext cx="1447800" cy="15621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6="http://schemas.microsoft.com/office/drawing/2014/main" xmlns:w="http://schemas.openxmlformats.org/wordprocessingml/2006/main" xmlns:w10="urn:schemas-microsoft-com:office:word" xmlns:v="urn:schemas-microsoft-com:vml" xmlns:o="urn:schemas-microsoft-com:office:office" xmlns:lc="http://schemas.openxmlformats.org/drawingml/2006/lockedCanvas" id="{48964AFF-DB7A-4CDC-A57A-E8C520E126C4}"/>
              </a:ext>
            </a:extLst>
          </p:cNvPr>
          <p:cNvPicPr/>
          <p:nvPr/>
        </p:nvPicPr>
        <p:blipFill rotWithShape="1">
          <a:blip r:embed="rId4" cstate="print">
            <a:extLst>
              <a:ext uri="{BEBA8EAE-BF5A-486C-A8C5-ECC9F3942E4B}">
                <a14:imgProps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>
                  <a14:imgLayer r:embed="">
                    <a14:imgEffect>
                      <a14:sharpenSoften amount="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</a:ext>
            </a:extLst>
          </a:blip>
          <a:srcRect l="21061" t="42544" r="44813" b="46634"/>
          <a:stretch/>
        </p:blipFill>
        <p:spPr>
          <a:xfrm>
            <a:off x="2428868" y="7215206"/>
            <a:ext cx="1362710" cy="6381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4338" name="Picture 2" descr="C:\Users\User_Eko\Desktop\diploma-in-ukrainian-yellow-blue-stylistics-02293x4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900" y="-500098"/>
            <a:ext cx="7286652" cy="964409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2857489"/>
            <a:ext cx="7072338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Волинський обласний еколого-натуралістичний центр  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Волинської обласної ради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Н А Г О Р О Д Ж У Є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/>
              <a:t> </a:t>
            </a:r>
            <a:endParaRPr lang="uk-UA" dirty="0" smtClean="0"/>
          </a:p>
          <a:p>
            <a:pPr algn="ctr"/>
            <a:r>
              <a:rPr lang="uk-UA" b="1" i="1" dirty="0" err="1" smtClean="0">
                <a:latin typeface="Georgia" pitchFamily="18" charset="0"/>
              </a:rPr>
              <a:t>Ванічека</a:t>
            </a:r>
            <a:r>
              <a:rPr lang="uk-UA" b="1" i="1" dirty="0" smtClean="0">
                <a:latin typeface="Georgia" pitchFamily="18" charset="0"/>
              </a:rPr>
              <a:t> Станіслава,</a:t>
            </a:r>
            <a:endParaRPr lang="uk-UA" dirty="0" smtClean="0">
              <a:latin typeface="Georgia" pitchFamily="18" charset="0"/>
            </a:endParaRPr>
          </a:p>
          <a:p>
            <a:pPr algn="ctr"/>
            <a:r>
              <a:rPr lang="uk-UA" b="1" i="1" dirty="0" smtClean="0">
                <a:latin typeface="Georgia" pitchFamily="18" charset="0"/>
              </a:rPr>
              <a:t> </a:t>
            </a:r>
            <a:endParaRPr lang="uk-UA" dirty="0" smtClean="0">
              <a:latin typeface="Georgia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учня 7 класу, вихованця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гуртка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«Чарівний пензлик» </a:t>
            </a:r>
          </a:p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омунального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заклад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середньої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Одерадівський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ліцей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№ 37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Луцької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міської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ради»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зайняте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ІІ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місце в обласному етапі Всеукраїнського  </a:t>
            </a: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фестивалю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Ленд-арт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весна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– 202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4»,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проєкт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Янгол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захисник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яблуневого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саду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(керівник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Каплонюк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Марія Миколаївна,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керівник гуртка)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dirty="0" smtClean="0"/>
              <a:t> 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Директор                                       Валентина  О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ТАПЧУК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       Наказ від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.0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.2024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                        №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/о/д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м. Луцьк</a:t>
            </a:r>
          </a:p>
          <a:p>
            <a:r>
              <a:rPr lang="uk-UA" b="1" dirty="0" smtClean="0"/>
              <a:t> </a:t>
            </a:r>
            <a:endParaRPr lang="uk-UA" dirty="0" smtClean="0"/>
          </a:p>
          <a:p>
            <a:r>
              <a:rPr lang="uk-UA" b="1" dirty="0" smtClean="0"/>
              <a:t> </a:t>
            </a:r>
            <a:endParaRPr lang="uk-UA" dirty="0" smtClean="0"/>
          </a:p>
          <a:p>
            <a:r>
              <a:rPr lang="uk-UA" b="1" dirty="0" smtClean="0"/>
              <a:t> </a:t>
            </a:r>
            <a:endParaRPr lang="uk-UA" dirty="0" smtClean="0"/>
          </a:p>
          <a:p>
            <a:r>
              <a:rPr lang="uk-UA" b="1" dirty="0" smtClean="0"/>
              <a:t> </a:t>
            </a:r>
            <a:endParaRPr lang="uk-UA" dirty="0" smtClean="0"/>
          </a:p>
          <a:p>
            <a:r>
              <a:rPr lang="uk-UA" b="1" dirty="0" smtClean="0"/>
              <a:t>                                              </a:t>
            </a:r>
            <a:endParaRPr lang="uk-UA" dirty="0" smtClean="0"/>
          </a:p>
          <a:p>
            <a:r>
              <a:rPr lang="uk-UA" dirty="0" smtClean="0"/>
              <a:t> </a:t>
            </a:r>
          </a:p>
          <a:p>
            <a:endParaRPr lang="uk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6="http://schemas.microsoft.com/office/drawing/2014/main" xmlns:w="http://schemas.openxmlformats.org/wordprocessingml/2006/main" xmlns:w10="urn:schemas-microsoft-com:office:word" xmlns:v="urn:schemas-microsoft-com:vml" xmlns:o="urn:schemas-microsoft-com:office:office" xmlns:lc="http://schemas.openxmlformats.org/drawingml/2006/lockedCanvas" id="{CAC7CF4F-7862-49D0-8BFC-5ABEF0BD0CC3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BEBA8EAE-BF5A-486C-A8C5-ECC9F3942E4B}">
                <a14:imgProps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>
                  <a14:imgLayer r:embed="">
                    <a14:imgEffect>
                      <a14:sharpenSoften amount="25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</a:ext>
            </a:extLst>
          </a:blip>
          <a:srcRect l="28328" t="52431" r="43650" b="25497"/>
          <a:stretch/>
        </p:blipFill>
        <p:spPr>
          <a:xfrm>
            <a:off x="1428736" y="6500826"/>
            <a:ext cx="1447800" cy="15621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6="http://schemas.microsoft.com/office/drawing/2014/main" xmlns:w="http://schemas.openxmlformats.org/wordprocessingml/2006/main" xmlns:w10="urn:schemas-microsoft-com:office:word" xmlns:v="urn:schemas-microsoft-com:vml" xmlns:o="urn:schemas-microsoft-com:office:office" xmlns:lc="http://schemas.openxmlformats.org/drawingml/2006/lockedCanvas" id="{48964AFF-DB7A-4CDC-A57A-E8C520E126C4}"/>
              </a:ext>
            </a:extLst>
          </p:cNvPr>
          <p:cNvPicPr/>
          <p:nvPr/>
        </p:nvPicPr>
        <p:blipFill rotWithShape="1">
          <a:blip r:embed="rId4" cstate="print">
            <a:extLst>
              <a:ext uri="{BEBA8EAE-BF5A-486C-A8C5-ECC9F3942E4B}">
                <a14:imgProps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>
                  <a14:imgLayer r:embed="">
                    <a14:imgEffect>
                      <a14:sharpenSoften amount="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</a:ext>
            </a:extLst>
          </a:blip>
          <a:srcRect l="21061" t="42544" r="44813" b="46634"/>
          <a:stretch/>
        </p:blipFill>
        <p:spPr>
          <a:xfrm>
            <a:off x="2428868" y="7215206"/>
            <a:ext cx="1362710" cy="6381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4338" name="Picture 2" descr="C:\Users\User_Eko\Desktop\diploma-in-ukrainian-yellow-blue-stylistics-02293x4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900" y="-500098"/>
            <a:ext cx="7286652" cy="964409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2857489"/>
            <a:ext cx="7072338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Волинський обласний еколого-натуралістичний центр  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Волинської обласної ради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Н А Г О Р О Д Ж У Є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/>
              <a:t> </a:t>
            </a:r>
            <a:endParaRPr lang="uk-UA" dirty="0" smtClean="0"/>
          </a:p>
          <a:p>
            <a:pPr algn="ctr"/>
            <a:r>
              <a:rPr lang="uk-UA" b="1" i="1" dirty="0" smtClean="0">
                <a:latin typeface="Georgia" pitchFamily="18" charset="0"/>
              </a:rPr>
              <a:t>Ткачука Тимура,</a:t>
            </a:r>
            <a:endParaRPr lang="uk-UA" dirty="0" smtClean="0">
              <a:latin typeface="Georgia" pitchFamily="18" charset="0"/>
            </a:endParaRPr>
          </a:p>
          <a:p>
            <a:pPr algn="ctr"/>
            <a:r>
              <a:rPr lang="uk-UA" b="1" i="1" dirty="0" smtClean="0">
                <a:latin typeface="Georgia" pitchFamily="18" charset="0"/>
              </a:rPr>
              <a:t> </a:t>
            </a:r>
            <a:endParaRPr lang="uk-UA" dirty="0" smtClean="0">
              <a:latin typeface="Georgia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учня 7 класу, вихованця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гуртка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«Чарівний пензлик» </a:t>
            </a:r>
          </a:p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омунального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заклад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середньої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Одерадівський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ліцей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№ 37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Луцької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міської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ради»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зайняте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ІІ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місце в обласному етапі Всеукраїнського  </a:t>
            </a: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фестивалю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Ленд-арт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весна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– 202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4»,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проєкт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Янгол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захисник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яблуневого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саду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(керівник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Каплонюк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Марія Миколаївна,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керівник гуртка)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dirty="0" smtClean="0"/>
              <a:t> 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Директор                                       Валентина  О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ТАПЧУК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       Наказ від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.0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.2024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                        №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/о/д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м. Луцьк</a:t>
            </a:r>
          </a:p>
          <a:p>
            <a:r>
              <a:rPr lang="uk-UA" b="1" dirty="0" smtClean="0"/>
              <a:t> </a:t>
            </a:r>
            <a:endParaRPr lang="uk-UA" dirty="0" smtClean="0"/>
          </a:p>
          <a:p>
            <a:r>
              <a:rPr lang="uk-UA" b="1" dirty="0" smtClean="0"/>
              <a:t> </a:t>
            </a:r>
            <a:endParaRPr lang="uk-UA" dirty="0" smtClean="0"/>
          </a:p>
          <a:p>
            <a:r>
              <a:rPr lang="uk-UA" b="1" dirty="0" smtClean="0"/>
              <a:t> </a:t>
            </a:r>
            <a:endParaRPr lang="uk-UA" dirty="0" smtClean="0"/>
          </a:p>
          <a:p>
            <a:r>
              <a:rPr lang="uk-UA" b="1" dirty="0" smtClean="0"/>
              <a:t> </a:t>
            </a:r>
            <a:endParaRPr lang="uk-UA" dirty="0" smtClean="0"/>
          </a:p>
          <a:p>
            <a:r>
              <a:rPr lang="uk-UA" b="1" dirty="0" smtClean="0"/>
              <a:t>                                              </a:t>
            </a:r>
            <a:endParaRPr lang="uk-UA" dirty="0" smtClean="0"/>
          </a:p>
          <a:p>
            <a:r>
              <a:rPr lang="uk-UA" dirty="0" smtClean="0"/>
              <a:t> </a:t>
            </a:r>
          </a:p>
          <a:p>
            <a:endParaRPr lang="uk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6="http://schemas.microsoft.com/office/drawing/2014/main" xmlns:w="http://schemas.openxmlformats.org/wordprocessingml/2006/main" xmlns:w10="urn:schemas-microsoft-com:office:word" xmlns:v="urn:schemas-microsoft-com:vml" xmlns:o="urn:schemas-microsoft-com:office:office" xmlns:lc="http://schemas.openxmlformats.org/drawingml/2006/lockedCanvas" id="{CAC7CF4F-7862-49D0-8BFC-5ABEF0BD0CC3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BEBA8EAE-BF5A-486C-A8C5-ECC9F3942E4B}">
                <a14:imgProps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>
                  <a14:imgLayer r:embed="">
                    <a14:imgEffect>
                      <a14:sharpenSoften amount="25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</a:ext>
            </a:extLst>
          </a:blip>
          <a:srcRect l="28328" t="52431" r="43650" b="25497"/>
          <a:stretch/>
        </p:blipFill>
        <p:spPr>
          <a:xfrm>
            <a:off x="1428736" y="6500826"/>
            <a:ext cx="1447800" cy="15621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6="http://schemas.microsoft.com/office/drawing/2014/main" xmlns:w="http://schemas.openxmlformats.org/wordprocessingml/2006/main" xmlns:w10="urn:schemas-microsoft-com:office:word" xmlns:v="urn:schemas-microsoft-com:vml" xmlns:o="urn:schemas-microsoft-com:office:office" xmlns:lc="http://schemas.openxmlformats.org/drawingml/2006/lockedCanvas" id="{48964AFF-DB7A-4CDC-A57A-E8C520E126C4}"/>
              </a:ext>
            </a:extLst>
          </p:cNvPr>
          <p:cNvPicPr/>
          <p:nvPr/>
        </p:nvPicPr>
        <p:blipFill rotWithShape="1">
          <a:blip r:embed="rId4" cstate="print">
            <a:extLst>
              <a:ext uri="{BEBA8EAE-BF5A-486C-A8C5-ECC9F3942E4B}">
                <a14:imgProps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>
                  <a14:imgLayer r:embed="">
                    <a14:imgEffect>
                      <a14:sharpenSoften amount="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</a:ext>
            </a:extLst>
          </a:blip>
          <a:srcRect l="21061" t="42544" r="44813" b="46634"/>
          <a:stretch/>
        </p:blipFill>
        <p:spPr>
          <a:xfrm>
            <a:off x="2428868" y="7215206"/>
            <a:ext cx="1362710" cy="6381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4338" name="Picture 2" descr="C:\Users\User_Eko\Desktop\diploma-in-ukrainian-yellow-blue-stylistics-02293x4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900" y="-500098"/>
            <a:ext cx="7286652" cy="964409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2857489"/>
            <a:ext cx="7072338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Волинський обласний еколого-натуралістичний центр  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Волинської обласної ради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Н А Г О Р О Д Ж У Є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/>
              <a:t> </a:t>
            </a:r>
            <a:endParaRPr lang="uk-UA" dirty="0" smtClean="0"/>
          </a:p>
          <a:p>
            <a:pPr algn="ctr"/>
            <a:r>
              <a:rPr lang="uk-UA" b="1" i="1" dirty="0" err="1" smtClean="0">
                <a:latin typeface="Georgia" pitchFamily="18" charset="0"/>
              </a:rPr>
              <a:t>Міщуру</a:t>
            </a:r>
            <a:r>
              <a:rPr lang="uk-UA" b="1" i="1" dirty="0" smtClean="0">
                <a:latin typeface="Georgia" pitchFamily="18" charset="0"/>
              </a:rPr>
              <a:t> Дениса,</a:t>
            </a:r>
            <a:endParaRPr lang="uk-UA" dirty="0" smtClean="0">
              <a:latin typeface="Georgia" pitchFamily="18" charset="0"/>
            </a:endParaRPr>
          </a:p>
          <a:p>
            <a:pPr algn="ctr"/>
            <a:r>
              <a:rPr lang="uk-UA" b="1" i="1" dirty="0" smtClean="0">
                <a:latin typeface="Georgia" pitchFamily="18" charset="0"/>
              </a:rPr>
              <a:t> </a:t>
            </a:r>
            <a:endParaRPr lang="uk-UA" dirty="0" smtClean="0">
              <a:latin typeface="Georgia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учня 7 класу, вихованця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гуртка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«Чарівний пензлик» </a:t>
            </a:r>
          </a:p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омунального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заклад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середньої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Одерадівський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ліцей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№ 37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Луцької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міської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ради»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зайняте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ІІ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місце в обласному етапі Всеукраїнського  </a:t>
            </a: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фестивалю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Ленд-арт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весна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– 202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4»,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проєкт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Янгол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захисник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яблуневого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саду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(керівник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Каплонюк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Марія Миколаївна,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керівник гуртка)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dirty="0" smtClean="0"/>
              <a:t> 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Директор                                       Валентина  О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ТАПЧУК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       Наказ від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.0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.2024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                        №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/о/д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м. Луцьк</a:t>
            </a:r>
          </a:p>
          <a:p>
            <a:r>
              <a:rPr lang="uk-UA" b="1" dirty="0" smtClean="0"/>
              <a:t> </a:t>
            </a:r>
            <a:endParaRPr lang="uk-UA" dirty="0" smtClean="0"/>
          </a:p>
          <a:p>
            <a:r>
              <a:rPr lang="uk-UA" b="1" dirty="0" smtClean="0"/>
              <a:t> </a:t>
            </a:r>
            <a:endParaRPr lang="uk-UA" dirty="0" smtClean="0"/>
          </a:p>
          <a:p>
            <a:r>
              <a:rPr lang="uk-UA" b="1" dirty="0" smtClean="0"/>
              <a:t> </a:t>
            </a:r>
            <a:endParaRPr lang="uk-UA" dirty="0" smtClean="0"/>
          </a:p>
          <a:p>
            <a:r>
              <a:rPr lang="uk-UA" b="1" dirty="0" smtClean="0"/>
              <a:t> </a:t>
            </a:r>
            <a:endParaRPr lang="uk-UA" dirty="0" smtClean="0"/>
          </a:p>
          <a:p>
            <a:r>
              <a:rPr lang="uk-UA" b="1" dirty="0" smtClean="0"/>
              <a:t>                                              </a:t>
            </a:r>
            <a:endParaRPr lang="uk-UA" dirty="0" smtClean="0"/>
          </a:p>
          <a:p>
            <a:r>
              <a:rPr lang="uk-UA" dirty="0" smtClean="0"/>
              <a:t> </a:t>
            </a:r>
          </a:p>
          <a:p>
            <a:endParaRPr lang="uk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6="http://schemas.microsoft.com/office/drawing/2014/main" xmlns:w="http://schemas.openxmlformats.org/wordprocessingml/2006/main" xmlns:w10="urn:schemas-microsoft-com:office:word" xmlns:v="urn:schemas-microsoft-com:vml" xmlns:o="urn:schemas-microsoft-com:office:office" xmlns:lc="http://schemas.openxmlformats.org/drawingml/2006/lockedCanvas" id="{CAC7CF4F-7862-49D0-8BFC-5ABEF0BD0CC3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BEBA8EAE-BF5A-486C-A8C5-ECC9F3942E4B}">
                <a14:imgProps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>
                  <a14:imgLayer r:embed="">
                    <a14:imgEffect>
                      <a14:sharpenSoften amount="25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</a:ext>
            </a:extLst>
          </a:blip>
          <a:srcRect l="28328" t="52431" r="43650" b="25497"/>
          <a:stretch/>
        </p:blipFill>
        <p:spPr>
          <a:xfrm>
            <a:off x="1428736" y="6500826"/>
            <a:ext cx="1447800" cy="15621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6="http://schemas.microsoft.com/office/drawing/2014/main" xmlns:w="http://schemas.openxmlformats.org/wordprocessingml/2006/main" xmlns:w10="urn:schemas-microsoft-com:office:word" xmlns:v="urn:schemas-microsoft-com:vml" xmlns:o="urn:schemas-microsoft-com:office:office" xmlns:lc="http://schemas.openxmlformats.org/drawingml/2006/lockedCanvas" id="{48964AFF-DB7A-4CDC-A57A-E8C520E126C4}"/>
              </a:ext>
            </a:extLst>
          </p:cNvPr>
          <p:cNvPicPr/>
          <p:nvPr/>
        </p:nvPicPr>
        <p:blipFill rotWithShape="1">
          <a:blip r:embed="rId4" cstate="print">
            <a:extLst>
              <a:ext uri="{BEBA8EAE-BF5A-486C-A8C5-ECC9F3942E4B}">
                <a14:imgProps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>
                  <a14:imgLayer r:embed="">
                    <a14:imgEffect>
                      <a14:sharpenSoften amount="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</a:ext>
            </a:extLst>
          </a:blip>
          <a:srcRect l="21061" t="42544" r="44813" b="46634"/>
          <a:stretch/>
        </p:blipFill>
        <p:spPr>
          <a:xfrm>
            <a:off x="2428868" y="7215206"/>
            <a:ext cx="1362710" cy="6381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4338" name="Picture 2" descr="C:\Users\User_Eko\Desktop\diploma-in-ukrainian-yellow-blue-stylistics-02293x4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900" y="-500098"/>
            <a:ext cx="7286652" cy="964409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2857489"/>
            <a:ext cx="7072338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Волинський обласний еколого-натуралістичний центр  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Волинської обласної ради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Н А Г О Р О Д Ж У Є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/>
              <a:t> </a:t>
            </a:r>
            <a:endParaRPr lang="uk-UA" dirty="0" smtClean="0"/>
          </a:p>
          <a:p>
            <a:pPr algn="ctr"/>
            <a:r>
              <a:rPr lang="uk-UA" b="1" i="1" dirty="0" err="1" smtClean="0">
                <a:latin typeface="Georgia" pitchFamily="18" charset="0"/>
              </a:rPr>
              <a:t>Дробот</a:t>
            </a:r>
            <a:r>
              <a:rPr lang="uk-UA" b="1" i="1" dirty="0" smtClean="0">
                <a:latin typeface="Georgia" pitchFamily="18" charset="0"/>
              </a:rPr>
              <a:t> Вікторію,</a:t>
            </a:r>
            <a:endParaRPr lang="uk-UA" dirty="0" smtClean="0">
              <a:latin typeface="Georgia" pitchFamily="18" charset="0"/>
            </a:endParaRPr>
          </a:p>
          <a:p>
            <a:pPr algn="ctr"/>
            <a:r>
              <a:rPr lang="uk-UA" b="1" i="1" dirty="0" smtClean="0">
                <a:latin typeface="Georgia" pitchFamily="18" charset="0"/>
              </a:rPr>
              <a:t> </a:t>
            </a:r>
            <a:endParaRPr lang="uk-UA" dirty="0" smtClean="0">
              <a:latin typeface="Georgia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вихованку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гуртка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«Юні квітникарі-аранжувальники» 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Нововолинського центру дитячої та юнацької творчості,</a:t>
            </a: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зайняте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ІІ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місце в обласному етапі Всеукраїнського  </a:t>
            </a: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фестивалю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Ленд-арт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весна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– 202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4»,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проєкт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Магія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літа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(керівник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Лобойко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Наталія Михайлівна,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керівник гуртка)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dirty="0" smtClean="0"/>
              <a:t> 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Директор                                       Валентина  О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ТАПЧУК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       Наказ від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.0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.2024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                        №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/о/д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м. Луцьк</a:t>
            </a:r>
          </a:p>
          <a:p>
            <a:r>
              <a:rPr lang="uk-UA" b="1" dirty="0" smtClean="0"/>
              <a:t> </a:t>
            </a:r>
            <a:endParaRPr lang="uk-UA" dirty="0" smtClean="0"/>
          </a:p>
          <a:p>
            <a:r>
              <a:rPr lang="uk-UA" b="1" dirty="0" smtClean="0"/>
              <a:t> </a:t>
            </a:r>
            <a:endParaRPr lang="uk-UA" dirty="0" smtClean="0"/>
          </a:p>
          <a:p>
            <a:r>
              <a:rPr lang="uk-UA" b="1" dirty="0" smtClean="0"/>
              <a:t> </a:t>
            </a:r>
            <a:endParaRPr lang="uk-UA" dirty="0" smtClean="0"/>
          </a:p>
          <a:p>
            <a:r>
              <a:rPr lang="uk-UA" b="1" dirty="0" smtClean="0"/>
              <a:t> </a:t>
            </a:r>
            <a:endParaRPr lang="uk-UA" dirty="0" smtClean="0"/>
          </a:p>
          <a:p>
            <a:r>
              <a:rPr lang="uk-UA" b="1" dirty="0" smtClean="0"/>
              <a:t>                                              </a:t>
            </a:r>
            <a:endParaRPr lang="uk-UA" dirty="0" smtClean="0"/>
          </a:p>
          <a:p>
            <a:r>
              <a:rPr lang="uk-UA" dirty="0" smtClean="0"/>
              <a:t> </a:t>
            </a:r>
          </a:p>
          <a:p>
            <a:endParaRPr lang="uk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6="http://schemas.microsoft.com/office/drawing/2014/main" xmlns:w="http://schemas.openxmlformats.org/wordprocessingml/2006/main" xmlns:w10="urn:schemas-microsoft-com:office:word" xmlns:v="urn:schemas-microsoft-com:vml" xmlns:o="urn:schemas-microsoft-com:office:office" xmlns:lc="http://schemas.openxmlformats.org/drawingml/2006/lockedCanvas" id="{CAC7CF4F-7862-49D0-8BFC-5ABEF0BD0CC3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BEBA8EAE-BF5A-486C-A8C5-ECC9F3942E4B}">
                <a14:imgProps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>
                  <a14:imgLayer r:embed="">
                    <a14:imgEffect>
                      <a14:sharpenSoften amount="25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</a:ext>
            </a:extLst>
          </a:blip>
          <a:srcRect l="28328" t="52431" r="43650" b="25497"/>
          <a:stretch/>
        </p:blipFill>
        <p:spPr>
          <a:xfrm>
            <a:off x="1428736" y="6215074"/>
            <a:ext cx="1447800" cy="15621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6="http://schemas.microsoft.com/office/drawing/2014/main" xmlns:w="http://schemas.openxmlformats.org/wordprocessingml/2006/main" xmlns:w10="urn:schemas-microsoft-com:office:word" xmlns:v="urn:schemas-microsoft-com:vml" xmlns:o="urn:schemas-microsoft-com:office:office" xmlns:lc="http://schemas.openxmlformats.org/drawingml/2006/lockedCanvas" id="{48964AFF-DB7A-4CDC-A57A-E8C520E126C4}"/>
              </a:ext>
            </a:extLst>
          </p:cNvPr>
          <p:cNvPicPr/>
          <p:nvPr/>
        </p:nvPicPr>
        <p:blipFill rotWithShape="1">
          <a:blip r:embed="rId4" cstate="print">
            <a:extLst>
              <a:ext uri="{BEBA8EAE-BF5A-486C-A8C5-ECC9F3942E4B}">
                <a14:imgProps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>
                  <a14:imgLayer r:embed="">
                    <a14:imgEffect>
                      <a14:sharpenSoften amount="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</a:ext>
            </a:extLst>
          </a:blip>
          <a:srcRect l="21061" t="42544" r="44813" b="46634"/>
          <a:stretch/>
        </p:blipFill>
        <p:spPr>
          <a:xfrm>
            <a:off x="2428868" y="6786578"/>
            <a:ext cx="1362710" cy="6381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4338" name="Picture 2" descr="C:\Users\User_Eko\Desktop\diploma-in-ukrainian-yellow-blue-stylistics-02293x4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900" y="-500098"/>
            <a:ext cx="7286652" cy="964409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2857489"/>
            <a:ext cx="7072338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Волинський обласний еколого-натуралістичний центр  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Волинської обласної ради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Н А Г О Р О Д Ж У Є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/>
              <a:t> </a:t>
            </a:r>
            <a:endParaRPr lang="uk-UA" dirty="0" smtClean="0"/>
          </a:p>
          <a:p>
            <a:pPr algn="ctr"/>
            <a:r>
              <a:rPr lang="uk-UA" b="1" i="1" dirty="0" err="1" smtClean="0">
                <a:latin typeface="Georgia" pitchFamily="18" charset="0"/>
              </a:rPr>
              <a:t>Цегловську</a:t>
            </a:r>
            <a:r>
              <a:rPr lang="uk-UA" b="1" i="1" dirty="0" smtClean="0">
                <a:latin typeface="Georgia" pitchFamily="18" charset="0"/>
              </a:rPr>
              <a:t> Єлизавету,</a:t>
            </a:r>
            <a:endParaRPr lang="uk-UA" dirty="0" smtClean="0">
              <a:latin typeface="Georgia" pitchFamily="18" charset="0"/>
            </a:endParaRPr>
          </a:p>
          <a:p>
            <a:pPr algn="ctr"/>
            <a:r>
              <a:rPr lang="uk-UA" b="1" i="1" dirty="0" smtClean="0">
                <a:latin typeface="Georgia" pitchFamily="18" charset="0"/>
              </a:rPr>
              <a:t> </a:t>
            </a:r>
            <a:endParaRPr lang="uk-UA" dirty="0" smtClean="0">
              <a:latin typeface="Georgia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вихованку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гуртка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«Юні квітникарі-аранжувальники» 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Нововолинського центру дитячої та юнацької творчості,</a:t>
            </a: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зайняте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ІІ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місце в обласному етапі Всеукраїнського  </a:t>
            </a: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фестивалю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Ленд-арт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весна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– 202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4»,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проєкт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Магія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літа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(керівник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Лобойко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Наталія Михайлівна,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керівник гуртка)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dirty="0" smtClean="0"/>
              <a:t> 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Директор                                       Валентина  О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ТАПЧУК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       Наказ від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.0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.2024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                        №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/о/д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м. Луцьк</a:t>
            </a:r>
          </a:p>
          <a:p>
            <a:r>
              <a:rPr lang="uk-UA" b="1" dirty="0" smtClean="0"/>
              <a:t> </a:t>
            </a:r>
            <a:endParaRPr lang="uk-UA" dirty="0" smtClean="0"/>
          </a:p>
          <a:p>
            <a:r>
              <a:rPr lang="uk-UA" b="1" dirty="0" smtClean="0"/>
              <a:t> </a:t>
            </a:r>
            <a:endParaRPr lang="uk-UA" dirty="0" smtClean="0"/>
          </a:p>
          <a:p>
            <a:r>
              <a:rPr lang="uk-UA" b="1" dirty="0" smtClean="0"/>
              <a:t> </a:t>
            </a:r>
            <a:endParaRPr lang="uk-UA" dirty="0" smtClean="0"/>
          </a:p>
          <a:p>
            <a:r>
              <a:rPr lang="uk-UA" b="1" dirty="0" smtClean="0"/>
              <a:t> </a:t>
            </a:r>
            <a:endParaRPr lang="uk-UA" dirty="0" smtClean="0"/>
          </a:p>
          <a:p>
            <a:r>
              <a:rPr lang="uk-UA" b="1" dirty="0" smtClean="0"/>
              <a:t>                                              </a:t>
            </a:r>
            <a:endParaRPr lang="uk-UA" dirty="0" smtClean="0"/>
          </a:p>
          <a:p>
            <a:r>
              <a:rPr lang="uk-UA" dirty="0" smtClean="0"/>
              <a:t> </a:t>
            </a:r>
          </a:p>
          <a:p>
            <a:endParaRPr lang="uk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6="http://schemas.microsoft.com/office/drawing/2014/main" xmlns:w="http://schemas.openxmlformats.org/wordprocessingml/2006/main" xmlns:w10="urn:schemas-microsoft-com:office:word" xmlns:v="urn:schemas-microsoft-com:vml" xmlns:o="urn:schemas-microsoft-com:office:office" xmlns:lc="http://schemas.openxmlformats.org/drawingml/2006/lockedCanvas" id="{CAC7CF4F-7862-49D0-8BFC-5ABEF0BD0CC3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BEBA8EAE-BF5A-486C-A8C5-ECC9F3942E4B}">
                <a14:imgProps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>
                  <a14:imgLayer r:embed="">
                    <a14:imgEffect>
                      <a14:sharpenSoften amount="25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</a:ext>
            </a:extLst>
          </a:blip>
          <a:srcRect l="28328" t="52431" r="43650" b="25497"/>
          <a:stretch/>
        </p:blipFill>
        <p:spPr>
          <a:xfrm>
            <a:off x="1428736" y="6215074"/>
            <a:ext cx="1447800" cy="15621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6="http://schemas.microsoft.com/office/drawing/2014/main" xmlns:w="http://schemas.openxmlformats.org/wordprocessingml/2006/main" xmlns:w10="urn:schemas-microsoft-com:office:word" xmlns:v="urn:schemas-microsoft-com:vml" xmlns:o="urn:schemas-microsoft-com:office:office" xmlns:lc="http://schemas.openxmlformats.org/drawingml/2006/lockedCanvas" id="{48964AFF-DB7A-4CDC-A57A-E8C520E126C4}"/>
              </a:ext>
            </a:extLst>
          </p:cNvPr>
          <p:cNvPicPr/>
          <p:nvPr/>
        </p:nvPicPr>
        <p:blipFill rotWithShape="1">
          <a:blip r:embed="rId4" cstate="print">
            <a:extLst>
              <a:ext uri="{BEBA8EAE-BF5A-486C-A8C5-ECC9F3942E4B}">
                <a14:imgProps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>
                  <a14:imgLayer r:embed="">
                    <a14:imgEffect>
                      <a14:sharpenSoften amount="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</a:ext>
            </a:extLst>
          </a:blip>
          <a:srcRect l="21061" t="42544" r="44813" b="46634"/>
          <a:stretch/>
        </p:blipFill>
        <p:spPr>
          <a:xfrm>
            <a:off x="2428868" y="6786578"/>
            <a:ext cx="1362710" cy="63817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4338" name="Picture 2" descr="C:\Users\User_Eko\Desktop\diploma-in-ukrainian-yellow-blue-stylistics-02293x4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900" y="-500098"/>
            <a:ext cx="7286652" cy="964409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2857489"/>
            <a:ext cx="7072338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Волинський обласний еколого-натуралістичний центр  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Волинської обласної ради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Н А Г О Р О Д Ж У Є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/>
              <a:t> </a:t>
            </a:r>
            <a:endParaRPr lang="uk-UA" dirty="0" smtClean="0"/>
          </a:p>
          <a:p>
            <a:pPr algn="ctr"/>
            <a:r>
              <a:rPr lang="uk-UA" b="1" i="1" dirty="0" err="1" smtClean="0">
                <a:latin typeface="Georgia" pitchFamily="18" charset="0"/>
              </a:rPr>
              <a:t>Гапонюк</a:t>
            </a:r>
            <a:r>
              <a:rPr lang="uk-UA" b="1" i="1" dirty="0" smtClean="0">
                <a:latin typeface="Georgia" pitchFamily="18" charset="0"/>
              </a:rPr>
              <a:t> Галину,</a:t>
            </a:r>
            <a:endParaRPr lang="uk-UA" dirty="0" smtClean="0">
              <a:latin typeface="Georgia" pitchFamily="18" charset="0"/>
            </a:endParaRPr>
          </a:p>
          <a:p>
            <a:pPr algn="ctr"/>
            <a:r>
              <a:rPr lang="uk-UA" b="1" i="1" dirty="0" smtClean="0">
                <a:latin typeface="Georgia" pitchFamily="18" charset="0"/>
              </a:rPr>
              <a:t> </a:t>
            </a:r>
            <a:endParaRPr lang="uk-UA" dirty="0" smtClean="0">
              <a:latin typeface="Georgia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вихованку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гуртка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«Юні квітникарі-аранжувальники» 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Нововолинського центру дитячої та юнацької творчості,</a:t>
            </a: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зайняте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ІІ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місце в обласному етапі Всеукраїнського  </a:t>
            </a: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фестивалю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Ленд-арт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весна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– 202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4»,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проєкт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Магія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літа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(керівник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Лобойко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Наталія Михайлівна,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керівник гуртка)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dirty="0" smtClean="0"/>
              <a:t> 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Директор                                       Валентина  О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ТАПЧУК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       Наказ від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.0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.2024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                        №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/о/д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м. Луцьк</a:t>
            </a:r>
          </a:p>
          <a:p>
            <a:r>
              <a:rPr lang="uk-UA" b="1" dirty="0" smtClean="0"/>
              <a:t> </a:t>
            </a:r>
            <a:endParaRPr lang="uk-UA" dirty="0" smtClean="0"/>
          </a:p>
          <a:p>
            <a:r>
              <a:rPr lang="uk-UA" b="1" dirty="0" smtClean="0"/>
              <a:t> </a:t>
            </a:r>
            <a:endParaRPr lang="uk-UA" dirty="0" smtClean="0"/>
          </a:p>
          <a:p>
            <a:r>
              <a:rPr lang="uk-UA" b="1" dirty="0" smtClean="0"/>
              <a:t> </a:t>
            </a:r>
            <a:endParaRPr lang="uk-UA" dirty="0" smtClean="0"/>
          </a:p>
          <a:p>
            <a:r>
              <a:rPr lang="uk-UA" b="1" dirty="0" smtClean="0"/>
              <a:t> </a:t>
            </a:r>
            <a:endParaRPr lang="uk-UA" dirty="0" smtClean="0"/>
          </a:p>
          <a:p>
            <a:r>
              <a:rPr lang="uk-UA" b="1" dirty="0" smtClean="0"/>
              <a:t>                                              </a:t>
            </a:r>
            <a:endParaRPr lang="uk-UA" dirty="0" smtClean="0"/>
          </a:p>
          <a:p>
            <a:r>
              <a:rPr lang="uk-UA" dirty="0" smtClean="0"/>
              <a:t> </a:t>
            </a:r>
          </a:p>
          <a:p>
            <a:endParaRPr lang="uk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6="http://schemas.microsoft.com/office/drawing/2014/main" xmlns:w="http://schemas.openxmlformats.org/wordprocessingml/2006/main" xmlns:w10="urn:schemas-microsoft-com:office:word" xmlns:v="urn:schemas-microsoft-com:vml" xmlns:o="urn:schemas-microsoft-com:office:office" xmlns:lc="http://schemas.openxmlformats.org/drawingml/2006/lockedCanvas" id="{CAC7CF4F-7862-49D0-8BFC-5ABEF0BD0CC3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BEBA8EAE-BF5A-486C-A8C5-ECC9F3942E4B}">
                <a14:imgProps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>
                  <a14:imgLayer r:embed="">
                    <a14:imgEffect>
                      <a14:sharpenSoften amount="25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</a:ext>
            </a:extLst>
          </a:blip>
          <a:srcRect l="28328" t="52431" r="43650" b="25497"/>
          <a:stretch/>
        </p:blipFill>
        <p:spPr>
          <a:xfrm>
            <a:off x="1428736" y="6215074"/>
            <a:ext cx="1447800" cy="15621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6="http://schemas.microsoft.com/office/drawing/2014/main" xmlns:w="http://schemas.openxmlformats.org/wordprocessingml/2006/main" xmlns:w10="urn:schemas-microsoft-com:office:word" xmlns:v="urn:schemas-microsoft-com:vml" xmlns:o="urn:schemas-microsoft-com:office:office" xmlns:lc="http://schemas.openxmlformats.org/drawingml/2006/lockedCanvas" id="{48964AFF-DB7A-4CDC-A57A-E8C520E126C4}"/>
              </a:ext>
            </a:extLst>
          </p:cNvPr>
          <p:cNvPicPr/>
          <p:nvPr/>
        </p:nvPicPr>
        <p:blipFill rotWithShape="1">
          <a:blip r:embed="rId4" cstate="print">
            <a:extLst>
              <a:ext uri="{BEBA8EAE-BF5A-486C-A8C5-ECC9F3942E4B}">
                <a14:imgProps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>
                  <a14:imgLayer r:embed="">
                    <a14:imgEffect>
                      <a14:sharpenSoften amount="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</a:ext>
            </a:extLst>
          </a:blip>
          <a:srcRect l="21061" t="42544" r="44813" b="46634"/>
          <a:stretch/>
        </p:blipFill>
        <p:spPr>
          <a:xfrm>
            <a:off x="2428868" y="6786578"/>
            <a:ext cx="1362710" cy="6381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91</Words>
  <Application>Microsoft Office PowerPoint</Application>
  <PresentationFormat>Екран (4:3)</PresentationFormat>
  <Paragraphs>341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User_Eko</dc:creator>
  <cp:lastModifiedBy>Користувач Windows</cp:lastModifiedBy>
  <cp:revision>26</cp:revision>
  <dcterms:created xsi:type="dcterms:W3CDTF">2024-05-24T09:02:08Z</dcterms:created>
  <dcterms:modified xsi:type="dcterms:W3CDTF">2024-05-24T12:08:18Z</dcterms:modified>
</cp:coreProperties>
</file>