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1" r:id="rId4"/>
    <p:sldId id="262" r:id="rId5"/>
    <p:sldId id="268" r:id="rId6"/>
    <p:sldId id="26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1"/>
            <a:ext cx="6400800" cy="18002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Інклюзивне навчання </a:t>
            </a:r>
          </a:p>
          <a:p>
            <a:r>
              <a:rPr lang="uk-UA" sz="3200" b="1" dirty="0" smtClean="0">
                <a:solidFill>
                  <a:schemeClr val="tx1"/>
                </a:solidFill>
              </a:rPr>
              <a:t> в закладах позашкільної  освіти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8196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lnSpcReduction="10000"/>
          </a:bodyPr>
          <a:lstStyle/>
          <a:p>
            <a:r>
              <a:rPr lang="ru-RU" b="1" dirty="0" err="1">
                <a:solidFill>
                  <a:schemeClr val="tx1"/>
                </a:solidFill>
              </a:rPr>
              <a:t>Інклюзія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Inclusion – </a:t>
            </a:r>
            <a:r>
              <a:rPr lang="ru-RU" dirty="0" err="1">
                <a:solidFill>
                  <a:schemeClr val="tx1"/>
                </a:solidFill>
              </a:rPr>
              <a:t>включення</a:t>
            </a:r>
            <a:r>
              <a:rPr lang="ru-RU" dirty="0">
                <a:solidFill>
                  <a:schemeClr val="tx1"/>
                </a:solidFill>
              </a:rPr>
              <a:t>) – </a:t>
            </a:r>
            <a:r>
              <a:rPr lang="ru-RU" dirty="0" err="1">
                <a:solidFill>
                  <a:schemeClr val="tx1"/>
                </a:solidFill>
              </a:rPr>
              <a:t>процес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збільшення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ступеня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участі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громадян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соціальному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житті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політика</a:t>
            </a:r>
            <a:r>
              <a:rPr lang="ru-RU" dirty="0">
                <a:solidFill>
                  <a:schemeClr val="tx1"/>
                </a:solidFill>
              </a:rPr>
              <a:t> й </a:t>
            </a:r>
            <a:r>
              <a:rPr lang="ru-RU" dirty="0" err="1">
                <a:solidFill>
                  <a:schemeClr val="tx1"/>
                </a:solidFill>
              </a:rPr>
              <a:t>процес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можливість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всім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дітям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брати</a:t>
            </a:r>
            <a:r>
              <a:rPr lang="ru-RU" dirty="0">
                <a:solidFill>
                  <a:schemeClr val="tx1"/>
                </a:solidFill>
              </a:rPr>
              <a:t> участь у </a:t>
            </a:r>
            <a:r>
              <a:rPr lang="ru-RU" dirty="0" err="1">
                <a:solidFill>
                  <a:schemeClr val="tx1"/>
                </a:solidFill>
              </a:rPr>
              <a:t>всіх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програмах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b="1" dirty="0" err="1">
                <a:solidFill>
                  <a:schemeClr val="tx1"/>
                </a:solidFill>
              </a:rPr>
              <a:t>Інклюзивна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освіта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система </a:t>
            </a:r>
            <a:r>
              <a:rPr lang="ru-RU" dirty="0" err="1">
                <a:solidFill>
                  <a:schemeClr val="tx1"/>
                </a:solidFill>
              </a:rPr>
              <a:t>освітніх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послуг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ґрунтується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принципі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забезпечення</a:t>
            </a:r>
            <a:r>
              <a:rPr lang="ru-RU" dirty="0">
                <a:solidFill>
                  <a:schemeClr val="tx1"/>
                </a:solidFill>
              </a:rPr>
              <a:t> основного права </a:t>
            </a:r>
            <a:r>
              <a:rPr lang="ru-RU" dirty="0" err="1">
                <a:solidFill>
                  <a:schemeClr val="tx1"/>
                </a:solidFill>
              </a:rPr>
              <a:t>дітей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освіту</a:t>
            </a:r>
            <a:r>
              <a:rPr lang="ru-RU" dirty="0">
                <a:solidFill>
                  <a:schemeClr val="tx1"/>
                </a:solidFill>
              </a:rPr>
              <a:t> та права </a:t>
            </a:r>
            <a:r>
              <a:rPr lang="ru-RU" dirty="0" err="1">
                <a:solidFill>
                  <a:schemeClr val="tx1"/>
                </a:solidFill>
              </a:rPr>
              <a:t>здобувати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її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місцем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проживання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передбачає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дитини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особливими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освітніми</a:t>
            </a:r>
            <a:r>
              <a:rPr lang="ru-RU" dirty="0">
                <a:solidFill>
                  <a:schemeClr val="tx1"/>
                </a:solidFill>
              </a:rPr>
              <a:t> потребами в </a:t>
            </a:r>
            <a:r>
              <a:rPr lang="ru-RU" dirty="0" err="1">
                <a:solidFill>
                  <a:schemeClr val="tx1"/>
                </a:solidFill>
              </a:rPr>
              <a:t>умовах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загальноосвітнього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та </a:t>
            </a:r>
            <a:r>
              <a:rPr lang="ru-RU" dirty="0" err="1" smtClean="0">
                <a:solidFill>
                  <a:schemeClr val="tx1"/>
                </a:solidFill>
              </a:rPr>
              <a:t>позашкільного</a:t>
            </a:r>
            <a:r>
              <a:rPr lang="ru-RU" dirty="0" smtClean="0">
                <a:solidFill>
                  <a:schemeClr val="tx1"/>
                </a:solidFill>
              </a:rPr>
              <a:t> закладу.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solidFill>
                  <a:schemeClr val="tx1"/>
                </a:solidFill>
              </a:rPr>
              <a:t>Інклюзія</a:t>
            </a:r>
            <a:r>
              <a:rPr lang="ru-RU" sz="3200" b="1" dirty="0">
                <a:solidFill>
                  <a:schemeClr val="tx1"/>
                </a:solidFill>
              </a:rPr>
              <a:t> (</a:t>
            </a:r>
            <a:r>
              <a:rPr lang="ru-RU" sz="3200" b="1" dirty="0" err="1">
                <a:solidFill>
                  <a:schemeClr val="tx1"/>
                </a:solidFill>
              </a:rPr>
              <a:t>від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Inclusion – </a:t>
            </a:r>
            <a:r>
              <a:rPr lang="ru-RU" sz="3200" b="1" dirty="0" err="1">
                <a:solidFill>
                  <a:schemeClr val="tx1"/>
                </a:solidFill>
              </a:rPr>
              <a:t>включення</a:t>
            </a:r>
            <a:r>
              <a:rPr lang="ru-RU" sz="3200" b="1" dirty="0">
                <a:solidFill>
                  <a:schemeClr val="tx1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xmlns="" val="182880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>
            <a:normAutofit fontScale="92500" lnSpcReduction="10000"/>
          </a:bodyPr>
          <a:lstStyle/>
          <a:p>
            <a:pPr marL="301943" lvl="1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В </a:t>
            </a:r>
            <a:r>
              <a:rPr lang="ru-RU" dirty="0" err="1">
                <a:solidFill>
                  <a:schemeClr val="tx1"/>
                </a:solidFill>
              </a:rPr>
              <a:t>Україні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позашкільна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освіта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орієнтована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створення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освітніх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можливостей</a:t>
            </a:r>
            <a:r>
              <a:rPr lang="ru-RU" dirty="0">
                <a:solidFill>
                  <a:schemeClr val="tx1"/>
                </a:solidFill>
              </a:rPr>
              <a:t> для морального, </a:t>
            </a:r>
            <a:r>
              <a:rPr lang="ru-RU" dirty="0" err="1">
                <a:solidFill>
                  <a:schemeClr val="tx1"/>
                </a:solidFill>
              </a:rPr>
              <a:t>фізичного</a:t>
            </a:r>
            <a:r>
              <a:rPr lang="ru-RU" dirty="0">
                <a:solidFill>
                  <a:schemeClr val="tx1"/>
                </a:solidFill>
              </a:rPr>
              <a:t>, культурного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соціального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становлення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усіх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дітей</a:t>
            </a:r>
            <a:r>
              <a:rPr lang="ru-RU" dirty="0">
                <a:solidFill>
                  <a:schemeClr val="tx1"/>
                </a:solidFill>
              </a:rPr>
              <a:t> («</a:t>
            </a:r>
            <a:r>
              <a:rPr lang="ru-RU" dirty="0" err="1">
                <a:solidFill>
                  <a:schemeClr val="tx1"/>
                </a:solidFill>
              </a:rPr>
              <a:t>концепція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» за Рене </a:t>
            </a:r>
            <a:r>
              <a:rPr lang="ru-RU" dirty="0" err="1">
                <a:solidFill>
                  <a:schemeClr val="tx1"/>
                </a:solidFill>
              </a:rPr>
              <a:t>Кларийсом</a:t>
            </a:r>
            <a:r>
              <a:rPr lang="ru-RU" dirty="0">
                <a:solidFill>
                  <a:schemeClr val="tx1"/>
                </a:solidFill>
              </a:rPr>
              <a:t>), </a:t>
            </a:r>
            <a:r>
              <a:rPr lang="ru-RU" dirty="0" err="1">
                <a:solidFill>
                  <a:schemeClr val="tx1"/>
                </a:solidFill>
              </a:rPr>
              <a:t>ґрунтується</a:t>
            </a:r>
            <a:r>
              <a:rPr lang="ru-RU" dirty="0">
                <a:solidFill>
                  <a:schemeClr val="tx1"/>
                </a:solidFill>
              </a:rPr>
              <a:t> на принципах: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доступності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позашкільної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освіти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громадянам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незалежно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раси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кольору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шкіри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політичних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релігійних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інших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переконань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статі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етнічного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соціального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походження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майнового</a:t>
            </a:r>
            <a:r>
              <a:rPr lang="ru-RU" dirty="0">
                <a:solidFill>
                  <a:schemeClr val="tx1"/>
                </a:solidFill>
              </a:rPr>
              <a:t> стану, </a:t>
            </a:r>
            <a:r>
              <a:rPr lang="ru-RU" dirty="0" err="1">
                <a:solidFill>
                  <a:schemeClr val="tx1"/>
                </a:solidFill>
              </a:rPr>
              <a:t>місця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проживання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мовних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інших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ознак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добровільності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вибору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типів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позашкільних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закладів</a:t>
            </a:r>
            <a:r>
              <a:rPr lang="ru-RU" dirty="0">
                <a:solidFill>
                  <a:schemeClr val="tx1"/>
                </a:solidFill>
              </a:rPr>
              <a:t>, форм </a:t>
            </a:r>
            <a:r>
              <a:rPr lang="ru-RU" dirty="0" err="1">
                <a:solidFill>
                  <a:schemeClr val="tx1"/>
                </a:solidFill>
              </a:rPr>
              <a:t>позашкільного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видів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правового і </a:t>
            </a:r>
            <a:r>
              <a:rPr lang="ru-RU" dirty="0" err="1">
                <a:solidFill>
                  <a:schemeClr val="tx1"/>
                </a:solidFill>
              </a:rPr>
              <a:t>соціального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захисту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учнів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прагненні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вільного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різнобічного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особистості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ін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299631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>
            <a:normAutofit fontScale="85000" lnSpcReduction="20000"/>
          </a:bodyPr>
          <a:lstStyle/>
          <a:p>
            <a:pPr marL="301943" lvl="1" indent="0" algn="just">
              <a:buNone/>
            </a:pPr>
            <a:r>
              <a:rPr lang="ru-RU" dirty="0" smtClean="0"/>
              <a:t>	</a:t>
            </a:r>
          </a:p>
          <a:p>
            <a:pPr marL="301943" lvl="1" indent="0" algn="just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301943" lvl="1" indent="0" algn="just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301943" lvl="1" indent="0" algn="just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301943" lvl="1" indent="0"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Законом </a:t>
            </a:r>
            <a:r>
              <a:rPr lang="ru-RU" sz="2800" dirty="0" err="1">
                <a:solidFill>
                  <a:schemeClr val="tx1"/>
                </a:solidFill>
              </a:rPr>
              <a:t>України</a:t>
            </a:r>
            <a:r>
              <a:rPr lang="ru-RU" sz="2800" dirty="0">
                <a:solidFill>
                  <a:schemeClr val="tx1"/>
                </a:solidFill>
              </a:rPr>
              <a:t> «Про </a:t>
            </a:r>
            <a:r>
              <a:rPr lang="ru-RU" sz="2800" dirty="0" err="1">
                <a:solidFill>
                  <a:schemeClr val="tx1"/>
                </a:solidFill>
              </a:rPr>
              <a:t>позашкільну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освіту</a:t>
            </a:r>
            <a:r>
              <a:rPr lang="ru-RU" sz="2800" dirty="0">
                <a:solidFill>
                  <a:schemeClr val="tx1"/>
                </a:solidFill>
              </a:rPr>
              <a:t>» </a:t>
            </a:r>
            <a:r>
              <a:rPr lang="ru-RU" sz="2800" dirty="0" err="1">
                <a:solidFill>
                  <a:schemeClr val="tx1"/>
                </a:solidFill>
              </a:rPr>
              <a:t>серед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напрямів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позашкільної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освіти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визначено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</a:rPr>
              <a:t>соціально-реабілітаційний</a:t>
            </a:r>
            <a:r>
              <a:rPr lang="ru-RU" sz="2800" b="1" i="1" dirty="0">
                <a:solidFill>
                  <a:schemeClr val="tx1"/>
                </a:solidFill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</a:rPr>
              <a:t>напрям</a:t>
            </a:r>
            <a:r>
              <a:rPr lang="ru-RU" sz="2800" b="1" i="1" dirty="0">
                <a:solidFill>
                  <a:schemeClr val="tx1"/>
                </a:solidFill>
              </a:rPr>
              <a:t>,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який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забезпечує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соціальне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становлення</a:t>
            </a:r>
            <a:r>
              <a:rPr lang="ru-RU" sz="2800" dirty="0">
                <a:solidFill>
                  <a:schemeClr val="tx1"/>
                </a:solidFill>
              </a:rPr>
              <a:t> та </a:t>
            </a:r>
            <a:r>
              <a:rPr lang="ru-RU" sz="2800" dirty="0" err="1">
                <a:solidFill>
                  <a:schemeClr val="tx1"/>
                </a:solidFill>
              </a:rPr>
              <a:t>розвиток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інтересів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здібностей</a:t>
            </a:r>
            <a:r>
              <a:rPr lang="ru-RU" sz="2800" dirty="0">
                <a:solidFill>
                  <a:schemeClr val="tx1"/>
                </a:solidFill>
              </a:rPr>
              <a:t>, потреб у </a:t>
            </a:r>
            <a:r>
              <a:rPr lang="ru-RU" sz="2800" dirty="0" err="1">
                <a:solidFill>
                  <a:schemeClr val="tx1"/>
                </a:solidFill>
              </a:rPr>
              <a:t>самореалізації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учнів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підготовку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їх</a:t>
            </a:r>
            <a:r>
              <a:rPr lang="ru-RU" sz="2800" dirty="0">
                <a:solidFill>
                  <a:schemeClr val="tx1"/>
                </a:solidFill>
              </a:rPr>
              <a:t> до </a:t>
            </a:r>
            <a:r>
              <a:rPr lang="ru-RU" sz="2800" dirty="0" err="1">
                <a:solidFill>
                  <a:schemeClr val="tx1"/>
                </a:solidFill>
              </a:rPr>
              <a:t>активної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професійної</a:t>
            </a:r>
            <a:r>
              <a:rPr lang="ru-RU" sz="2800" dirty="0">
                <a:solidFill>
                  <a:schemeClr val="tx1"/>
                </a:solidFill>
              </a:rPr>
              <a:t> та </a:t>
            </a:r>
            <a:r>
              <a:rPr lang="ru-RU" sz="2800" dirty="0" err="1">
                <a:solidFill>
                  <a:schemeClr val="tx1"/>
                </a:solidFill>
              </a:rPr>
              <a:t>громадської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діяльності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організацію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їхнього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змістовного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дозвілля</a:t>
            </a:r>
            <a:r>
              <a:rPr lang="ru-RU" sz="2800" dirty="0">
                <a:solidFill>
                  <a:schemeClr val="tx1"/>
                </a:solidFill>
              </a:rPr>
              <a:t> та </a:t>
            </a:r>
            <a:r>
              <a:rPr lang="ru-RU" sz="2800" dirty="0" err="1">
                <a:solidFill>
                  <a:schemeClr val="tx1"/>
                </a:solidFill>
              </a:rPr>
              <a:t>відпочинку</a:t>
            </a:r>
            <a:r>
              <a:rPr lang="ru-RU" sz="2800" dirty="0">
                <a:solidFill>
                  <a:schemeClr val="tx1"/>
                </a:solidFill>
              </a:rPr>
              <a:t>. У такому </a:t>
            </a:r>
            <a:r>
              <a:rPr lang="ru-RU" sz="2800" dirty="0" err="1">
                <a:solidFill>
                  <a:schemeClr val="tx1"/>
                </a:solidFill>
              </a:rPr>
              <a:t>контексті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можливо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говорити</a:t>
            </a:r>
            <a:r>
              <a:rPr lang="ru-RU" sz="2800" dirty="0">
                <a:solidFill>
                  <a:schemeClr val="tx1"/>
                </a:solidFill>
              </a:rPr>
              <a:t> про </a:t>
            </a:r>
            <a:r>
              <a:rPr lang="ru-RU" sz="2800" dirty="0" err="1">
                <a:solidFill>
                  <a:schemeClr val="tx1"/>
                </a:solidFill>
              </a:rPr>
              <a:t>залучення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дітей</a:t>
            </a:r>
            <a:r>
              <a:rPr lang="ru-RU" sz="2800" dirty="0">
                <a:solidFill>
                  <a:schemeClr val="tx1"/>
                </a:solidFill>
              </a:rPr>
              <a:t> та </a:t>
            </a:r>
            <a:r>
              <a:rPr lang="ru-RU" sz="2800" dirty="0" err="1">
                <a:solidFill>
                  <a:schemeClr val="tx1"/>
                </a:solidFill>
              </a:rPr>
              <a:t>молоді</a:t>
            </a:r>
            <a:r>
              <a:rPr lang="ru-RU" sz="2800" dirty="0">
                <a:solidFill>
                  <a:schemeClr val="tx1"/>
                </a:solidFill>
              </a:rPr>
              <a:t> з </a:t>
            </a:r>
            <a:r>
              <a:rPr lang="ru-RU" sz="2800" dirty="0" err="1">
                <a:solidFill>
                  <a:schemeClr val="tx1"/>
                </a:solidFill>
              </a:rPr>
              <a:t>особливими</a:t>
            </a:r>
            <a:r>
              <a:rPr lang="ru-RU" sz="2800" dirty="0">
                <a:solidFill>
                  <a:schemeClr val="tx1"/>
                </a:solidFill>
              </a:rPr>
              <a:t> потребами, а </a:t>
            </a:r>
            <a:r>
              <a:rPr lang="ru-RU" sz="2800" dirty="0" err="1">
                <a:solidFill>
                  <a:schemeClr val="tx1"/>
                </a:solidFill>
              </a:rPr>
              <a:t>також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інші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категорії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дітей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які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потребують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соціальної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реабілітації</a:t>
            </a:r>
            <a:r>
              <a:rPr lang="ru-RU" sz="2800" dirty="0">
                <a:solidFill>
                  <a:schemeClr val="tx1"/>
                </a:solidFill>
              </a:rPr>
              <a:t> та </a:t>
            </a:r>
            <a:r>
              <a:rPr lang="ru-RU" sz="2800" dirty="0" err="1">
                <a:solidFill>
                  <a:schemeClr val="tx1"/>
                </a:solidFill>
              </a:rPr>
              <a:t>соціально-педагогічної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підтримки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16352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tx1"/>
                </a:solidFill>
              </a:rPr>
              <a:t>Щоб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дитину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особливими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освітніми</a:t>
            </a:r>
            <a:r>
              <a:rPr lang="ru-RU" dirty="0">
                <a:solidFill>
                  <a:schemeClr val="tx1"/>
                </a:solidFill>
              </a:rPr>
              <a:t> потребами </a:t>
            </a:r>
            <a:r>
              <a:rPr lang="ru-RU" dirty="0" err="1">
                <a:solidFill>
                  <a:schemeClr val="tx1"/>
                </a:solidFill>
              </a:rPr>
              <a:t>зарахували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позашкільного</a:t>
            </a:r>
            <a:r>
              <a:rPr lang="ru-RU" dirty="0">
                <a:solidFill>
                  <a:schemeClr val="tx1"/>
                </a:solidFill>
              </a:rPr>
              <a:t> закладу, </a:t>
            </a:r>
            <a:r>
              <a:rPr lang="ru-RU" dirty="0" err="1">
                <a:solidFill>
                  <a:schemeClr val="tx1"/>
                </a:solidFill>
              </a:rPr>
              <a:t>її</a:t>
            </a:r>
            <a:r>
              <a:rPr lang="ru-RU" dirty="0">
                <a:solidFill>
                  <a:schemeClr val="tx1"/>
                </a:solidFill>
              </a:rPr>
              <a:t> батькам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законним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представникам</a:t>
            </a:r>
            <a:r>
              <a:rPr lang="ru-RU" dirty="0">
                <a:solidFill>
                  <a:schemeClr val="tx1"/>
                </a:solidFill>
              </a:rPr>
              <a:t> треба подати </a:t>
            </a:r>
            <a:r>
              <a:rPr lang="ru-RU" dirty="0" err="1">
                <a:solidFill>
                  <a:schemeClr val="tx1"/>
                </a:solidFill>
              </a:rPr>
              <a:t>відповідну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заяву</a:t>
            </a:r>
            <a:r>
              <a:rPr lang="ru-RU" dirty="0">
                <a:solidFill>
                  <a:schemeClr val="tx1"/>
                </a:solidFill>
              </a:rPr>
              <a:t>. До </a:t>
            </a:r>
            <a:r>
              <a:rPr lang="ru-RU" dirty="0" err="1">
                <a:solidFill>
                  <a:schemeClr val="tx1"/>
                </a:solidFill>
              </a:rPr>
              <a:t>неї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необхідно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додати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документи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підтверджують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наявність</a:t>
            </a:r>
            <a:r>
              <a:rPr lang="ru-RU" dirty="0">
                <a:solidFill>
                  <a:schemeClr val="tx1"/>
                </a:solidFill>
              </a:rPr>
              <a:t> ООП (</a:t>
            </a:r>
            <a:r>
              <a:rPr lang="ru-RU" dirty="0" err="1">
                <a:solidFill>
                  <a:schemeClr val="tx1"/>
                </a:solidFill>
              </a:rPr>
              <a:t>висновок</a:t>
            </a:r>
            <a:r>
              <a:rPr lang="ru-RU" dirty="0">
                <a:solidFill>
                  <a:schemeClr val="tx1"/>
                </a:solidFill>
              </a:rPr>
              <a:t> ІРЦ, </a:t>
            </a:r>
            <a:r>
              <a:rPr lang="ru-RU" dirty="0" err="1">
                <a:solidFill>
                  <a:schemeClr val="tx1"/>
                </a:solidFill>
              </a:rPr>
              <a:t>індивідуальна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програма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реабілітації</a:t>
            </a:r>
            <a:r>
              <a:rPr lang="ru-RU" dirty="0">
                <a:solidFill>
                  <a:schemeClr val="tx1"/>
                </a:solidFill>
              </a:rPr>
              <a:t> особи з </a:t>
            </a:r>
            <a:r>
              <a:rPr lang="ru-RU" dirty="0" err="1">
                <a:solidFill>
                  <a:schemeClr val="tx1"/>
                </a:solidFill>
              </a:rPr>
              <a:t>інвалідністю</a:t>
            </a:r>
            <a:r>
              <a:rPr lang="ru-RU" dirty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Як </a:t>
            </a:r>
            <a:r>
              <a:rPr lang="ru-RU" sz="2400" b="1" dirty="0" err="1">
                <a:solidFill>
                  <a:srgbClr val="002060"/>
                </a:solidFill>
              </a:rPr>
              <a:t>зарахувати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дитину</a:t>
            </a:r>
            <a:r>
              <a:rPr lang="ru-RU" sz="2400" b="1" dirty="0">
                <a:solidFill>
                  <a:srgbClr val="002060"/>
                </a:solidFill>
              </a:rPr>
              <a:t> з </a:t>
            </a:r>
            <a:r>
              <a:rPr lang="ru-RU" sz="2400" b="1" dirty="0" err="1">
                <a:solidFill>
                  <a:srgbClr val="002060"/>
                </a:solidFill>
              </a:rPr>
              <a:t>особливими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освітніми</a:t>
            </a:r>
            <a:r>
              <a:rPr lang="ru-RU" sz="2400" b="1" dirty="0">
                <a:solidFill>
                  <a:srgbClr val="002060"/>
                </a:solidFill>
              </a:rPr>
              <a:t> потребами в </a:t>
            </a:r>
            <a:r>
              <a:rPr lang="ru-RU" sz="2400" b="1" dirty="0" err="1">
                <a:solidFill>
                  <a:srgbClr val="002060"/>
                </a:solidFill>
              </a:rPr>
              <a:t>позашкільний</a:t>
            </a:r>
            <a:r>
              <a:rPr lang="ru-RU" sz="2400" b="1" dirty="0">
                <a:solidFill>
                  <a:srgbClr val="002060"/>
                </a:solidFill>
              </a:rPr>
              <a:t> заклад і </a:t>
            </a:r>
            <a:r>
              <a:rPr lang="ru-RU" sz="2400" b="1" dirty="0" err="1">
                <a:solidFill>
                  <a:srgbClr val="002060"/>
                </a:solidFill>
              </a:rPr>
              <a:t>створити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умови</a:t>
            </a:r>
            <a:r>
              <a:rPr lang="ru-RU" sz="2400" b="1" dirty="0">
                <a:solidFill>
                  <a:srgbClr val="002060"/>
                </a:solidFill>
              </a:rPr>
              <a:t> для </a:t>
            </a:r>
            <a:r>
              <a:rPr lang="ru-RU" sz="2400" b="1" dirty="0" err="1">
                <a:solidFill>
                  <a:srgbClr val="002060"/>
                </a:solidFill>
              </a:rPr>
              <a:t>її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розвитку</a:t>
            </a:r>
            <a:r>
              <a:rPr lang="ru-RU" sz="2400" b="1" dirty="0">
                <a:solidFill>
                  <a:srgbClr val="002060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xmlns="" val="2172044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Для </a:t>
            </a:r>
            <a:r>
              <a:rPr lang="ru-RU" dirty="0" err="1">
                <a:solidFill>
                  <a:schemeClr val="tx1"/>
                </a:solidFill>
              </a:rPr>
              <a:t>позашкілля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інклюзивна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освіта</a:t>
            </a:r>
            <a:r>
              <a:rPr lang="ru-RU" dirty="0">
                <a:solidFill>
                  <a:schemeClr val="tx1"/>
                </a:solidFill>
              </a:rPr>
              <a:t> – </a:t>
            </a:r>
            <a:r>
              <a:rPr lang="ru-RU" dirty="0" err="1">
                <a:solidFill>
                  <a:schemeClr val="tx1"/>
                </a:solidFill>
              </a:rPr>
              <a:t>педагогічна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інновація</a:t>
            </a:r>
            <a:r>
              <a:rPr lang="ru-RU" dirty="0" smtClean="0">
                <a:solidFill>
                  <a:schemeClr val="tx1"/>
                </a:solidFill>
              </a:rPr>
              <a:t>,  основною </a:t>
            </a:r>
            <a:r>
              <a:rPr lang="ru-RU" dirty="0">
                <a:solidFill>
                  <a:schemeClr val="tx1"/>
                </a:solidFill>
              </a:rPr>
              <a:t>метою 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dirty="0">
                <a:solidFill>
                  <a:schemeClr val="tx1"/>
                </a:solidFill>
              </a:rPr>
              <a:t>є  </a:t>
            </a:r>
            <a:r>
              <a:rPr lang="ru-RU" dirty="0" err="1">
                <a:solidFill>
                  <a:schemeClr val="tx1"/>
                </a:solidFill>
              </a:rPr>
              <a:t>реалізація</a:t>
            </a:r>
            <a:r>
              <a:rPr lang="ru-RU" dirty="0">
                <a:solidFill>
                  <a:schemeClr val="tx1"/>
                </a:solidFill>
              </a:rPr>
              <a:t> права </a:t>
            </a:r>
            <a:r>
              <a:rPr lang="ru-RU" dirty="0" err="1">
                <a:solidFill>
                  <a:schemeClr val="tx1"/>
                </a:solidFill>
              </a:rPr>
              <a:t>дітей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особливими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освітніми</a:t>
            </a:r>
            <a:r>
              <a:rPr lang="ru-RU" dirty="0">
                <a:solidFill>
                  <a:schemeClr val="tx1"/>
                </a:solidFill>
              </a:rPr>
              <a:t> потребами на </a:t>
            </a:r>
            <a:r>
              <a:rPr lang="ru-RU" dirty="0" err="1">
                <a:solidFill>
                  <a:schemeClr val="tx1"/>
                </a:solidFill>
              </a:rPr>
              <a:t>здобуття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якісної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позашкільної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освіти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соціалізація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інтеграція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суспільство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 err="1">
                <a:solidFill>
                  <a:schemeClr val="tx1"/>
                </a:solidFill>
              </a:rPr>
              <a:t>формування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конкурентоспроможної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життєтворчої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особистості</a:t>
            </a:r>
            <a:r>
              <a:rPr lang="ru-RU" dirty="0">
                <a:solidFill>
                  <a:schemeClr val="tx1"/>
                </a:solidFill>
              </a:rPr>
              <a:t> – </a:t>
            </a:r>
            <a:r>
              <a:rPr lang="ru-RU" dirty="0" err="1">
                <a:solidFill>
                  <a:schemeClr val="tx1"/>
                </a:solidFill>
              </a:rPr>
              <a:t>повноправного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громадянина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нашої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держави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ДІТИ </a:t>
            </a:r>
            <a:r>
              <a:rPr lang="ru-RU" dirty="0">
                <a:solidFill>
                  <a:schemeClr val="tx1"/>
                </a:solidFill>
              </a:rPr>
              <a:t>З ОСОБЛИВИМИ ОСВІТНІМИ ПОТРЕБАМИ НАВЧАТИМУТЬСЯ В ПОЗАШКІЛЛІ – ТЕПЕР ПРАВИЛА ОРГАНІЗАЦІЇ ІНКЛЮЗИВНИХ ГРУП Є ДЛЯ ВСІХ РІВНІВ </a:t>
            </a:r>
            <a:r>
              <a:rPr lang="ru-RU" dirty="0" smtClean="0">
                <a:solidFill>
                  <a:schemeClr val="tx1"/>
                </a:solidFill>
              </a:rPr>
              <a:t>ОСВІТИ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>
                <a:solidFill>
                  <a:schemeClr val="tx1"/>
                </a:solidFill>
              </a:rPr>
              <a:t>Творчий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простір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позашкілля</a:t>
            </a:r>
            <a:r>
              <a:rPr lang="ru-RU" sz="3200" dirty="0">
                <a:solidFill>
                  <a:schemeClr val="tx1"/>
                </a:solidFill>
              </a:rPr>
              <a:t> для </a:t>
            </a:r>
            <a:r>
              <a:rPr lang="ru-RU" sz="3200" dirty="0" err="1">
                <a:solidFill>
                  <a:schemeClr val="tx1"/>
                </a:solidFill>
              </a:rPr>
              <a:t>дітей</a:t>
            </a:r>
            <a:r>
              <a:rPr lang="ru-RU" sz="3200" dirty="0">
                <a:solidFill>
                  <a:schemeClr val="tx1"/>
                </a:solidFill>
              </a:rPr>
              <a:t> з </a:t>
            </a:r>
            <a:r>
              <a:rPr lang="ru-RU" sz="3200" dirty="0" err="1">
                <a:solidFill>
                  <a:schemeClr val="tx1"/>
                </a:solidFill>
              </a:rPr>
              <a:t>особливими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освітніми</a:t>
            </a:r>
            <a:r>
              <a:rPr lang="ru-RU" sz="3200" dirty="0">
                <a:solidFill>
                  <a:schemeClr val="tx1"/>
                </a:solidFill>
              </a:rPr>
              <a:t> потребами</a:t>
            </a:r>
          </a:p>
        </p:txBody>
      </p:sp>
    </p:spTree>
    <p:extLst>
      <p:ext uri="{BB962C8B-B14F-4D97-AF65-F5344CB8AC3E}">
        <p14:creationId xmlns:p14="http://schemas.microsoft.com/office/powerpoint/2010/main" xmlns="" val="559179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</TotalTime>
  <Words>157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 </vt:lpstr>
      <vt:lpstr>Інклюзія (від Inclusion – включення) </vt:lpstr>
      <vt:lpstr>Слайд 3</vt:lpstr>
      <vt:lpstr>Слайд 4</vt:lpstr>
      <vt:lpstr>Як зарахувати дитину з особливими освітніми потребами в позашкільний заклад і створити умови для її розвитку ?</vt:lpstr>
      <vt:lpstr>Творчий простір позашкілля для дітей з особливими освітніми потребами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Людмила</dc:creator>
  <cp:lastModifiedBy>ВОЕНЦ</cp:lastModifiedBy>
  <cp:revision>19</cp:revision>
  <dcterms:created xsi:type="dcterms:W3CDTF">2019-10-10T06:48:47Z</dcterms:created>
  <dcterms:modified xsi:type="dcterms:W3CDTF">2022-03-22T12:31:54Z</dcterms:modified>
</cp:coreProperties>
</file>